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ompt Medium"/>
      <p:regular r:id="rId17"/>
    </p:embeddedFont>
    <p:embeddedFont>
      <p:font typeface="Prompt Medium"/>
      <p:regular r:id="rId18"/>
    </p:embeddedFont>
    <p:embeddedFont>
      <p:font typeface="Prompt Medium"/>
      <p:regular r:id="rId19"/>
    </p:embeddedFont>
    <p:embeddedFont>
      <p:font typeface="Prompt Medium"/>
      <p:regular r:id="rId20"/>
    </p:embeddedFont>
    <p:embeddedFont>
      <p:font typeface="Mukta Light"/>
      <p:regular r:id="rId21"/>
    </p:embeddedFont>
    <p:embeddedFont>
      <p:font typeface="Mukt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048345"/>
            <a:ext cx="7415927" cy="1892618"/>
          </a:xfrm>
          <a:prstGeom prst="rect">
            <a:avLst/>
          </a:prstGeom>
          <a:noFill/>
          <a:ln/>
        </p:spPr>
        <p:txBody>
          <a:bodyPr wrap="square" lIns="0" tIns="0" rIns="0" bIns="0" rtlCol="0" anchor="t"/>
          <a:lstStyle/>
          <a:p>
            <a:pPr indent="0" marL="0">
              <a:lnSpc>
                <a:spcPts val="7450"/>
              </a:lnSpc>
              <a:buNone/>
            </a:pPr>
            <a:r>
              <a:rPr lang="en-US" sz="5950" dirty="0">
                <a:solidFill>
                  <a:srgbClr val="C6BFEE"/>
                </a:solidFill>
                <a:latin typeface="Prompt Medium" pitchFamily="34" charset="0"/>
                <a:ea typeface="Prompt Medium" pitchFamily="34" charset="-122"/>
                <a:cs typeface="Prompt Medium" pitchFamily="34" charset="-120"/>
              </a:rPr>
              <a:t>Quality Control in Manufacturing</a:t>
            </a:r>
            <a:endParaRPr lang="en-US" sz="5950" dirty="0"/>
          </a:p>
        </p:txBody>
      </p:sp>
      <p:sp>
        <p:nvSpPr>
          <p:cNvPr id="4" name="Text 1"/>
          <p:cNvSpPr/>
          <p:nvPr/>
        </p:nvSpPr>
        <p:spPr>
          <a:xfrm>
            <a:off x="6350437" y="3311247"/>
            <a:ext cx="7415927" cy="3160395"/>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Quality control in manufacturing is a crucial process that ensures products meet predefined standards and specifications. It plays a vital role in delivering high-quality goods to customers, minimizing production losses, and maintaining brand reputation. Quality control methods are implemented at various stages of production, including raw material inspection, in-process checks, and final product evaluation. Effective quality control practices are essential for any manufacturing organization, regardless of its size or industry.</a:t>
            </a:r>
            <a:endParaRPr lang="en-US" sz="1900" dirty="0"/>
          </a:p>
        </p:txBody>
      </p:sp>
      <p:sp>
        <p:nvSpPr>
          <p:cNvPr id="5" name="Shape 2"/>
          <p:cNvSpPr/>
          <p:nvPr/>
        </p:nvSpPr>
        <p:spPr>
          <a:xfrm>
            <a:off x="6350437" y="6767751"/>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58057" y="6775371"/>
            <a:ext cx="379690" cy="379690"/>
          </a:xfrm>
          <a:prstGeom prst="rect">
            <a:avLst/>
          </a:prstGeom>
        </p:spPr>
      </p:pic>
      <p:sp>
        <p:nvSpPr>
          <p:cNvPr id="7" name="Text 3"/>
          <p:cNvSpPr/>
          <p:nvPr/>
        </p:nvSpPr>
        <p:spPr>
          <a:xfrm>
            <a:off x="6868716" y="6749296"/>
            <a:ext cx="2812733" cy="431959"/>
          </a:xfrm>
          <a:prstGeom prst="rect">
            <a:avLst/>
          </a:prstGeom>
          <a:noFill/>
          <a:ln/>
        </p:spPr>
        <p:txBody>
          <a:bodyPr wrap="none" lIns="0" tIns="0" rIns="0" bIns="0" rtlCol="0" anchor="t"/>
          <a:lstStyle/>
          <a:p>
            <a:pPr algn="l" indent="0" marL="0">
              <a:lnSpc>
                <a:spcPts val="3400"/>
              </a:lnSpc>
              <a:buNone/>
            </a:pPr>
            <a:r>
              <a:rPr lang="en-US" sz="2400" b="1" dirty="0">
                <a:solidFill>
                  <a:srgbClr val="DAD8E9"/>
                </a:solidFill>
                <a:latin typeface="Mukta Bold" pitchFamily="34" charset="0"/>
                <a:ea typeface="Mukta Bold" pitchFamily="34" charset="-122"/>
                <a:cs typeface="Mukta Bold" pitchFamily="34" charset="-120"/>
              </a:rPr>
              <a:t>by Virendra Pardeshi</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6170" y="631269"/>
            <a:ext cx="10312122" cy="624007"/>
          </a:xfrm>
          <a:prstGeom prst="rect">
            <a:avLst/>
          </a:prstGeom>
          <a:noFill/>
          <a:ln/>
        </p:spPr>
        <p:txBody>
          <a:bodyPr wrap="none" lIns="0" tIns="0" rIns="0" bIns="0" rtlCol="0" anchor="t"/>
          <a:lstStyle/>
          <a:p>
            <a:pPr indent="0" marL="0">
              <a:lnSpc>
                <a:spcPts val="4900"/>
              </a:lnSpc>
              <a:buNone/>
            </a:pPr>
            <a:r>
              <a:rPr lang="en-US" sz="3900" dirty="0">
                <a:solidFill>
                  <a:srgbClr val="C6BFEE"/>
                </a:solidFill>
                <a:latin typeface="Prompt Medium" pitchFamily="34" charset="0"/>
                <a:ea typeface="Prompt Medium" pitchFamily="34" charset="-122"/>
                <a:cs typeface="Prompt Medium" pitchFamily="34" charset="-120"/>
              </a:rPr>
              <a:t>Optimizing Quality Control with ML and IP</a:t>
            </a:r>
            <a:endParaRPr lang="en-US" sz="3900" dirty="0"/>
          </a:p>
        </p:txBody>
      </p:sp>
      <p:sp>
        <p:nvSpPr>
          <p:cNvPr id="3" name="Text 1"/>
          <p:cNvSpPr/>
          <p:nvPr/>
        </p:nvSpPr>
        <p:spPr>
          <a:xfrm>
            <a:off x="786170" y="1704499"/>
            <a:ext cx="13058061" cy="718899"/>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ML and IP offer numerous advantages for optimizing quality control in manufacturing. By leveraging these technologies, manufacturers can achieve significant improvements in product quality, efficiency, and cost savings. Key takeaways include:</a:t>
            </a:r>
            <a:endParaRPr lang="en-US" sz="1750" dirty="0"/>
          </a:p>
        </p:txBody>
      </p:sp>
      <p:sp>
        <p:nvSpPr>
          <p:cNvPr id="4" name="Shape 2"/>
          <p:cNvSpPr/>
          <p:nvPr/>
        </p:nvSpPr>
        <p:spPr>
          <a:xfrm>
            <a:off x="786170" y="2676049"/>
            <a:ext cx="6416754" cy="2348865"/>
          </a:xfrm>
          <a:prstGeom prst="roundRect">
            <a:avLst>
              <a:gd name="adj" fmla="val 4017"/>
            </a:avLst>
          </a:prstGeom>
          <a:solidFill>
            <a:srgbClr val="542C49"/>
          </a:solidFill>
          <a:ln w="7620">
            <a:solidFill>
              <a:srgbClr val="6D4562"/>
            </a:solidFill>
            <a:prstDash val="solid"/>
          </a:ln>
        </p:spPr>
      </p:sp>
      <p:sp>
        <p:nvSpPr>
          <p:cNvPr id="5" name="Text 3"/>
          <p:cNvSpPr/>
          <p:nvPr/>
        </p:nvSpPr>
        <p:spPr>
          <a:xfrm>
            <a:off x="1018342" y="2908221"/>
            <a:ext cx="2495907" cy="311944"/>
          </a:xfrm>
          <a:prstGeom prst="rect">
            <a:avLst/>
          </a:prstGeom>
          <a:noFill/>
          <a:ln/>
        </p:spPr>
        <p:txBody>
          <a:bodyPr wrap="none" lIns="0" tIns="0" rIns="0" bIns="0" rtlCol="0" anchor="t"/>
          <a:lstStyle/>
          <a:p>
            <a:pPr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Increased Accuracy</a:t>
            </a:r>
            <a:endParaRPr lang="en-US" sz="1950" dirty="0"/>
          </a:p>
        </p:txBody>
      </p:sp>
      <p:sp>
        <p:nvSpPr>
          <p:cNvPr id="6" name="Text 4"/>
          <p:cNvSpPr/>
          <p:nvPr/>
        </p:nvSpPr>
        <p:spPr>
          <a:xfrm>
            <a:off x="1018342" y="3354943"/>
            <a:ext cx="5952411" cy="1078349"/>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ML and IP systems can detect subtle defects that are difficult or impossible for human inspectors to see. This leads to higher product quality and reduced customer complaints.</a:t>
            </a:r>
            <a:endParaRPr lang="en-US" sz="1750" dirty="0"/>
          </a:p>
        </p:txBody>
      </p:sp>
      <p:sp>
        <p:nvSpPr>
          <p:cNvPr id="7" name="Shape 5"/>
          <p:cNvSpPr/>
          <p:nvPr/>
        </p:nvSpPr>
        <p:spPr>
          <a:xfrm>
            <a:off x="7427476" y="2676049"/>
            <a:ext cx="6416754" cy="2348865"/>
          </a:xfrm>
          <a:prstGeom prst="roundRect">
            <a:avLst>
              <a:gd name="adj" fmla="val 4017"/>
            </a:avLst>
          </a:prstGeom>
          <a:solidFill>
            <a:srgbClr val="542C49"/>
          </a:solidFill>
          <a:ln w="7620">
            <a:solidFill>
              <a:srgbClr val="6D4562"/>
            </a:solidFill>
            <a:prstDash val="solid"/>
          </a:ln>
        </p:spPr>
      </p:sp>
      <p:sp>
        <p:nvSpPr>
          <p:cNvPr id="8" name="Text 6"/>
          <p:cNvSpPr/>
          <p:nvPr/>
        </p:nvSpPr>
        <p:spPr>
          <a:xfrm>
            <a:off x="7659648" y="2908221"/>
            <a:ext cx="2495907" cy="311944"/>
          </a:xfrm>
          <a:prstGeom prst="rect">
            <a:avLst/>
          </a:prstGeom>
          <a:noFill/>
          <a:ln/>
        </p:spPr>
        <p:txBody>
          <a:bodyPr wrap="none" lIns="0" tIns="0" rIns="0" bIns="0" rtlCol="0" anchor="t"/>
          <a:lstStyle/>
          <a:p>
            <a:pPr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Improved Efficiency</a:t>
            </a:r>
            <a:endParaRPr lang="en-US" sz="1950" dirty="0"/>
          </a:p>
        </p:txBody>
      </p:sp>
      <p:sp>
        <p:nvSpPr>
          <p:cNvPr id="9" name="Text 7"/>
          <p:cNvSpPr/>
          <p:nvPr/>
        </p:nvSpPr>
        <p:spPr>
          <a:xfrm>
            <a:off x="7659648" y="3354943"/>
            <a:ext cx="5952411" cy="1437799"/>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Automated defect detection allows for faster inspection times, enabling manufacturers to process products more efficiently and reduce production delays. This also frees up human inspectors to focus on more complex tasks.</a:t>
            </a:r>
            <a:endParaRPr lang="en-US" sz="1750" dirty="0"/>
          </a:p>
        </p:txBody>
      </p:sp>
      <p:sp>
        <p:nvSpPr>
          <p:cNvPr id="10" name="Shape 8"/>
          <p:cNvSpPr/>
          <p:nvPr/>
        </p:nvSpPr>
        <p:spPr>
          <a:xfrm>
            <a:off x="786170" y="5249466"/>
            <a:ext cx="6416754" cy="2348865"/>
          </a:xfrm>
          <a:prstGeom prst="roundRect">
            <a:avLst>
              <a:gd name="adj" fmla="val 4017"/>
            </a:avLst>
          </a:prstGeom>
          <a:solidFill>
            <a:srgbClr val="542C49"/>
          </a:solidFill>
          <a:ln w="7620">
            <a:solidFill>
              <a:srgbClr val="6D4562"/>
            </a:solidFill>
            <a:prstDash val="solid"/>
          </a:ln>
        </p:spPr>
      </p:sp>
      <p:sp>
        <p:nvSpPr>
          <p:cNvPr id="11" name="Text 9"/>
          <p:cNvSpPr/>
          <p:nvPr/>
        </p:nvSpPr>
        <p:spPr>
          <a:xfrm>
            <a:off x="1018342" y="5481638"/>
            <a:ext cx="2495907" cy="311944"/>
          </a:xfrm>
          <a:prstGeom prst="rect">
            <a:avLst/>
          </a:prstGeom>
          <a:noFill/>
          <a:ln/>
        </p:spPr>
        <p:txBody>
          <a:bodyPr wrap="none" lIns="0" tIns="0" rIns="0" bIns="0" rtlCol="0" anchor="t"/>
          <a:lstStyle/>
          <a:p>
            <a:pPr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Reduced Costs</a:t>
            </a:r>
            <a:endParaRPr lang="en-US" sz="1950" dirty="0"/>
          </a:p>
        </p:txBody>
      </p:sp>
      <p:sp>
        <p:nvSpPr>
          <p:cNvPr id="12" name="Text 10"/>
          <p:cNvSpPr/>
          <p:nvPr/>
        </p:nvSpPr>
        <p:spPr>
          <a:xfrm>
            <a:off x="1018342" y="5928360"/>
            <a:ext cx="5952411" cy="1437799"/>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By minimizing defects and reducing rework, ML and IP systems can significantly reduce production costs. They also lead to lower labor costs as fewer inspectors are required for manual inspection.</a:t>
            </a:r>
            <a:endParaRPr lang="en-US" sz="1750" dirty="0"/>
          </a:p>
        </p:txBody>
      </p:sp>
      <p:sp>
        <p:nvSpPr>
          <p:cNvPr id="13" name="Shape 11"/>
          <p:cNvSpPr/>
          <p:nvPr/>
        </p:nvSpPr>
        <p:spPr>
          <a:xfrm>
            <a:off x="7427476" y="5249466"/>
            <a:ext cx="6416754" cy="2348865"/>
          </a:xfrm>
          <a:prstGeom prst="roundRect">
            <a:avLst>
              <a:gd name="adj" fmla="val 4017"/>
            </a:avLst>
          </a:prstGeom>
          <a:solidFill>
            <a:srgbClr val="542C49"/>
          </a:solidFill>
          <a:ln w="7620">
            <a:solidFill>
              <a:srgbClr val="6D4562"/>
            </a:solidFill>
            <a:prstDash val="solid"/>
          </a:ln>
        </p:spPr>
      </p:sp>
      <p:sp>
        <p:nvSpPr>
          <p:cNvPr id="14" name="Text 12"/>
          <p:cNvSpPr/>
          <p:nvPr/>
        </p:nvSpPr>
        <p:spPr>
          <a:xfrm>
            <a:off x="7659648" y="5481638"/>
            <a:ext cx="3528536" cy="311944"/>
          </a:xfrm>
          <a:prstGeom prst="rect">
            <a:avLst/>
          </a:prstGeom>
          <a:noFill/>
          <a:ln/>
        </p:spPr>
        <p:txBody>
          <a:bodyPr wrap="none" lIns="0" tIns="0" rIns="0" bIns="0" rtlCol="0" anchor="t"/>
          <a:lstStyle/>
          <a:p>
            <a:pPr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Data-Driven Decision Making</a:t>
            </a:r>
            <a:endParaRPr lang="en-US" sz="1950" dirty="0"/>
          </a:p>
        </p:txBody>
      </p:sp>
      <p:sp>
        <p:nvSpPr>
          <p:cNvPr id="15" name="Text 13"/>
          <p:cNvSpPr/>
          <p:nvPr/>
        </p:nvSpPr>
        <p:spPr>
          <a:xfrm>
            <a:off x="7659648" y="5928360"/>
            <a:ext cx="5952411" cy="1078349"/>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These systems collect valuable data that can be used to identify trends and patterns in product quality. This data can be used to improve manufacturing processes and prevent future defects.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4979" y="616744"/>
            <a:ext cx="8292822" cy="622935"/>
          </a:xfrm>
          <a:prstGeom prst="rect">
            <a:avLst/>
          </a:prstGeom>
          <a:noFill/>
          <a:ln/>
        </p:spPr>
        <p:txBody>
          <a:bodyPr wrap="none" lIns="0" tIns="0" rIns="0" bIns="0" rtlCol="0" anchor="t"/>
          <a:lstStyle/>
          <a:p>
            <a:pPr indent="0" marL="0">
              <a:lnSpc>
                <a:spcPts val="4900"/>
              </a:lnSpc>
              <a:buNone/>
            </a:pPr>
            <a:r>
              <a:rPr lang="en-US" sz="3900" dirty="0">
                <a:solidFill>
                  <a:srgbClr val="C6BFEE"/>
                </a:solidFill>
                <a:latin typeface="Prompt Medium" pitchFamily="34" charset="0"/>
                <a:ea typeface="Prompt Medium" pitchFamily="34" charset="-122"/>
                <a:cs typeface="Prompt Medium" pitchFamily="34" charset="-120"/>
              </a:rPr>
              <a:t>Common Quality Control Methods</a:t>
            </a:r>
            <a:endParaRPr lang="en-US" sz="3900" dirty="0"/>
          </a:p>
        </p:txBody>
      </p:sp>
      <p:sp>
        <p:nvSpPr>
          <p:cNvPr id="3" name="Shape 1"/>
          <p:cNvSpPr/>
          <p:nvPr/>
        </p:nvSpPr>
        <p:spPr>
          <a:xfrm>
            <a:off x="784979" y="1940481"/>
            <a:ext cx="504587" cy="504587"/>
          </a:xfrm>
          <a:prstGeom prst="roundRect">
            <a:avLst>
              <a:gd name="adj" fmla="val 18669"/>
            </a:avLst>
          </a:prstGeom>
          <a:solidFill>
            <a:srgbClr val="542C49"/>
          </a:solidFill>
          <a:ln w="7620">
            <a:solidFill>
              <a:srgbClr val="6D4562"/>
            </a:solidFill>
            <a:prstDash val="solid"/>
          </a:ln>
        </p:spPr>
      </p:sp>
      <p:sp>
        <p:nvSpPr>
          <p:cNvPr id="4" name="Text 2"/>
          <p:cNvSpPr/>
          <p:nvPr/>
        </p:nvSpPr>
        <p:spPr>
          <a:xfrm>
            <a:off x="981313" y="2043232"/>
            <a:ext cx="111919" cy="299085"/>
          </a:xfrm>
          <a:prstGeom prst="rect">
            <a:avLst/>
          </a:prstGeom>
          <a:noFill/>
          <a:ln/>
        </p:spPr>
        <p:txBody>
          <a:bodyPr wrap="none" lIns="0" tIns="0" rIns="0" bIns="0" rtlCol="0" anchor="t"/>
          <a:lstStyle/>
          <a:p>
            <a:pPr algn="ctr" indent="0" marL="0">
              <a:lnSpc>
                <a:spcPts val="2350"/>
              </a:lnSpc>
              <a:buNone/>
            </a:pPr>
            <a:r>
              <a:rPr lang="en-US" sz="2350" dirty="0">
                <a:solidFill>
                  <a:srgbClr val="DAD8E9"/>
                </a:solidFill>
                <a:latin typeface="Prompt Medium" pitchFamily="34" charset="0"/>
                <a:ea typeface="Prompt Medium" pitchFamily="34" charset="-122"/>
                <a:cs typeface="Prompt Medium" pitchFamily="34" charset="-120"/>
              </a:rPr>
              <a:t>1</a:t>
            </a:r>
            <a:endParaRPr lang="en-US" sz="2350" dirty="0"/>
          </a:p>
        </p:txBody>
      </p:sp>
      <p:sp>
        <p:nvSpPr>
          <p:cNvPr id="5" name="Text 3"/>
          <p:cNvSpPr/>
          <p:nvPr/>
        </p:nvSpPr>
        <p:spPr>
          <a:xfrm>
            <a:off x="1513761" y="1940481"/>
            <a:ext cx="3883462" cy="311468"/>
          </a:xfrm>
          <a:prstGeom prst="rect">
            <a:avLst/>
          </a:prstGeom>
          <a:noFill/>
          <a:ln/>
        </p:spPr>
        <p:txBody>
          <a:bodyPr wrap="none" lIns="0" tIns="0" rIns="0" bIns="0" rtlCol="0" anchor="t"/>
          <a:lstStyle/>
          <a:p>
            <a:pPr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Statistical Process Control (SPC)</a:t>
            </a:r>
            <a:endParaRPr lang="en-US" sz="1950" dirty="0"/>
          </a:p>
        </p:txBody>
      </p:sp>
      <p:sp>
        <p:nvSpPr>
          <p:cNvPr id="6" name="Text 4"/>
          <p:cNvSpPr/>
          <p:nvPr/>
        </p:nvSpPr>
        <p:spPr>
          <a:xfrm>
            <a:off x="1513761" y="2386489"/>
            <a:ext cx="5689402" cy="1794272"/>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SPC uses statistical techniques to monitor and control manufacturing processes, aiming to identify and eliminate sources of variation that could lead to product defects. It involves collecting data, analyzing trends, and applying corrective actions to maintain consistent product quality.</a:t>
            </a:r>
            <a:endParaRPr lang="en-US" sz="1750" dirty="0"/>
          </a:p>
        </p:txBody>
      </p:sp>
      <p:sp>
        <p:nvSpPr>
          <p:cNvPr id="7" name="Shape 5"/>
          <p:cNvSpPr/>
          <p:nvPr/>
        </p:nvSpPr>
        <p:spPr>
          <a:xfrm>
            <a:off x="7427357" y="1940481"/>
            <a:ext cx="504587" cy="504587"/>
          </a:xfrm>
          <a:prstGeom prst="roundRect">
            <a:avLst>
              <a:gd name="adj" fmla="val 18669"/>
            </a:avLst>
          </a:prstGeom>
          <a:solidFill>
            <a:srgbClr val="542C49"/>
          </a:solidFill>
          <a:ln w="7620">
            <a:solidFill>
              <a:srgbClr val="6D4562"/>
            </a:solidFill>
            <a:prstDash val="solid"/>
          </a:ln>
        </p:spPr>
      </p:sp>
      <p:sp>
        <p:nvSpPr>
          <p:cNvPr id="8" name="Text 6"/>
          <p:cNvSpPr/>
          <p:nvPr/>
        </p:nvSpPr>
        <p:spPr>
          <a:xfrm>
            <a:off x="7592139" y="2043232"/>
            <a:ext cx="174903" cy="299085"/>
          </a:xfrm>
          <a:prstGeom prst="rect">
            <a:avLst/>
          </a:prstGeom>
          <a:noFill/>
          <a:ln/>
        </p:spPr>
        <p:txBody>
          <a:bodyPr wrap="none" lIns="0" tIns="0" rIns="0" bIns="0" rtlCol="0" anchor="t"/>
          <a:lstStyle/>
          <a:p>
            <a:pPr algn="ctr" indent="0" marL="0">
              <a:lnSpc>
                <a:spcPts val="2350"/>
              </a:lnSpc>
              <a:buNone/>
            </a:pPr>
            <a:r>
              <a:rPr lang="en-US" sz="2350" dirty="0">
                <a:solidFill>
                  <a:srgbClr val="DAD8E9"/>
                </a:solidFill>
                <a:latin typeface="Prompt Medium" pitchFamily="34" charset="0"/>
                <a:ea typeface="Prompt Medium" pitchFamily="34" charset="-122"/>
                <a:cs typeface="Prompt Medium" pitchFamily="34" charset="-120"/>
              </a:rPr>
              <a:t>2</a:t>
            </a:r>
            <a:endParaRPr lang="en-US" sz="2350" dirty="0"/>
          </a:p>
        </p:txBody>
      </p:sp>
      <p:sp>
        <p:nvSpPr>
          <p:cNvPr id="9" name="Text 7"/>
          <p:cNvSpPr/>
          <p:nvPr/>
        </p:nvSpPr>
        <p:spPr>
          <a:xfrm>
            <a:off x="8156138" y="1940481"/>
            <a:ext cx="2631281" cy="311468"/>
          </a:xfrm>
          <a:prstGeom prst="rect">
            <a:avLst/>
          </a:prstGeom>
          <a:noFill/>
          <a:ln/>
        </p:spPr>
        <p:txBody>
          <a:bodyPr wrap="none" lIns="0" tIns="0" rIns="0" bIns="0" rtlCol="0" anchor="t"/>
          <a:lstStyle/>
          <a:p>
            <a:pPr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Acceptance Sampling</a:t>
            </a:r>
            <a:endParaRPr lang="en-US" sz="1950" dirty="0"/>
          </a:p>
        </p:txBody>
      </p:sp>
      <p:sp>
        <p:nvSpPr>
          <p:cNvPr id="10" name="Text 8"/>
          <p:cNvSpPr/>
          <p:nvPr/>
        </p:nvSpPr>
        <p:spPr>
          <a:xfrm>
            <a:off x="8156138" y="2386489"/>
            <a:ext cx="5689402" cy="2153126"/>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Acceptance sampling involves inspecting a random sample of products from a batch to determine the quality of the entire batch. This method is often used when it is impractical or cost-prohibitive to inspect every single product. It relies on statistical calculations to make decisions about accepting or rejecting the batch.</a:t>
            </a:r>
            <a:endParaRPr lang="en-US" sz="1750" dirty="0"/>
          </a:p>
        </p:txBody>
      </p:sp>
      <p:sp>
        <p:nvSpPr>
          <p:cNvPr id="11" name="Shape 9"/>
          <p:cNvSpPr/>
          <p:nvPr/>
        </p:nvSpPr>
        <p:spPr>
          <a:xfrm>
            <a:off x="784979" y="5016103"/>
            <a:ext cx="504587" cy="504587"/>
          </a:xfrm>
          <a:prstGeom prst="roundRect">
            <a:avLst>
              <a:gd name="adj" fmla="val 18669"/>
            </a:avLst>
          </a:prstGeom>
          <a:solidFill>
            <a:srgbClr val="542C49"/>
          </a:solidFill>
          <a:ln w="7620">
            <a:solidFill>
              <a:srgbClr val="6D4562"/>
            </a:solidFill>
            <a:prstDash val="solid"/>
          </a:ln>
        </p:spPr>
      </p:sp>
      <p:sp>
        <p:nvSpPr>
          <p:cNvPr id="12" name="Text 10"/>
          <p:cNvSpPr/>
          <p:nvPr/>
        </p:nvSpPr>
        <p:spPr>
          <a:xfrm>
            <a:off x="950476" y="5118854"/>
            <a:ext cx="173474" cy="299085"/>
          </a:xfrm>
          <a:prstGeom prst="rect">
            <a:avLst/>
          </a:prstGeom>
          <a:noFill/>
          <a:ln/>
        </p:spPr>
        <p:txBody>
          <a:bodyPr wrap="none" lIns="0" tIns="0" rIns="0" bIns="0" rtlCol="0" anchor="t"/>
          <a:lstStyle/>
          <a:p>
            <a:pPr algn="ctr" indent="0" marL="0">
              <a:lnSpc>
                <a:spcPts val="2350"/>
              </a:lnSpc>
              <a:buNone/>
            </a:pPr>
            <a:r>
              <a:rPr lang="en-US" sz="2350" dirty="0">
                <a:solidFill>
                  <a:srgbClr val="DAD8E9"/>
                </a:solidFill>
                <a:latin typeface="Prompt Medium" pitchFamily="34" charset="0"/>
                <a:ea typeface="Prompt Medium" pitchFamily="34" charset="-122"/>
                <a:cs typeface="Prompt Medium" pitchFamily="34" charset="-120"/>
              </a:rPr>
              <a:t>3</a:t>
            </a:r>
            <a:endParaRPr lang="en-US" sz="2350" dirty="0"/>
          </a:p>
        </p:txBody>
      </p:sp>
      <p:sp>
        <p:nvSpPr>
          <p:cNvPr id="13" name="Text 11"/>
          <p:cNvSpPr/>
          <p:nvPr/>
        </p:nvSpPr>
        <p:spPr>
          <a:xfrm>
            <a:off x="1513761" y="5016103"/>
            <a:ext cx="2492097" cy="311468"/>
          </a:xfrm>
          <a:prstGeom prst="rect">
            <a:avLst/>
          </a:prstGeom>
          <a:noFill/>
          <a:ln/>
        </p:spPr>
        <p:txBody>
          <a:bodyPr wrap="none" lIns="0" tIns="0" rIns="0" bIns="0" rtlCol="0" anchor="t"/>
          <a:lstStyle/>
          <a:p>
            <a:pPr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Visual Inspection</a:t>
            </a:r>
            <a:endParaRPr lang="en-US" sz="1950" dirty="0"/>
          </a:p>
        </p:txBody>
      </p:sp>
      <p:sp>
        <p:nvSpPr>
          <p:cNvPr id="14" name="Text 12"/>
          <p:cNvSpPr/>
          <p:nvPr/>
        </p:nvSpPr>
        <p:spPr>
          <a:xfrm>
            <a:off x="1513761" y="5462111"/>
            <a:ext cx="5689402" cy="2153126"/>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Visual inspection is a basic method that relies on human observation to detect defects. It is often used for simple checks, such as verifying the color, shape, or size of products. However, it can be subjective and prone to human error, especially in situations where subtle defects are difficult to see.</a:t>
            </a:r>
            <a:endParaRPr lang="en-US" sz="1750" dirty="0"/>
          </a:p>
        </p:txBody>
      </p:sp>
      <p:sp>
        <p:nvSpPr>
          <p:cNvPr id="15" name="Shape 13"/>
          <p:cNvSpPr/>
          <p:nvPr/>
        </p:nvSpPr>
        <p:spPr>
          <a:xfrm>
            <a:off x="7427357" y="5016103"/>
            <a:ext cx="504587" cy="504587"/>
          </a:xfrm>
          <a:prstGeom prst="roundRect">
            <a:avLst>
              <a:gd name="adj" fmla="val 18669"/>
            </a:avLst>
          </a:prstGeom>
          <a:solidFill>
            <a:srgbClr val="542C49"/>
          </a:solidFill>
          <a:ln w="7620">
            <a:solidFill>
              <a:srgbClr val="6D4562"/>
            </a:solidFill>
            <a:prstDash val="solid"/>
          </a:ln>
        </p:spPr>
      </p:sp>
      <p:sp>
        <p:nvSpPr>
          <p:cNvPr id="16" name="Text 14"/>
          <p:cNvSpPr/>
          <p:nvPr/>
        </p:nvSpPr>
        <p:spPr>
          <a:xfrm>
            <a:off x="7588568" y="5118854"/>
            <a:ext cx="182166" cy="299085"/>
          </a:xfrm>
          <a:prstGeom prst="rect">
            <a:avLst/>
          </a:prstGeom>
          <a:noFill/>
          <a:ln/>
        </p:spPr>
        <p:txBody>
          <a:bodyPr wrap="none" lIns="0" tIns="0" rIns="0" bIns="0" rtlCol="0" anchor="t"/>
          <a:lstStyle/>
          <a:p>
            <a:pPr algn="ctr" indent="0" marL="0">
              <a:lnSpc>
                <a:spcPts val="2350"/>
              </a:lnSpc>
              <a:buNone/>
            </a:pPr>
            <a:r>
              <a:rPr lang="en-US" sz="2350" dirty="0">
                <a:solidFill>
                  <a:srgbClr val="DAD8E9"/>
                </a:solidFill>
                <a:latin typeface="Prompt Medium" pitchFamily="34" charset="0"/>
                <a:ea typeface="Prompt Medium" pitchFamily="34" charset="-122"/>
                <a:cs typeface="Prompt Medium" pitchFamily="34" charset="-120"/>
              </a:rPr>
              <a:t>4</a:t>
            </a:r>
            <a:endParaRPr lang="en-US" sz="2350" dirty="0"/>
          </a:p>
        </p:txBody>
      </p:sp>
      <p:sp>
        <p:nvSpPr>
          <p:cNvPr id="17" name="Text 15"/>
          <p:cNvSpPr/>
          <p:nvPr/>
        </p:nvSpPr>
        <p:spPr>
          <a:xfrm>
            <a:off x="8156138" y="5016103"/>
            <a:ext cx="2820353" cy="311468"/>
          </a:xfrm>
          <a:prstGeom prst="rect">
            <a:avLst/>
          </a:prstGeom>
          <a:noFill/>
          <a:ln/>
        </p:spPr>
        <p:txBody>
          <a:bodyPr wrap="none" lIns="0" tIns="0" rIns="0" bIns="0" rtlCol="0" anchor="t"/>
          <a:lstStyle/>
          <a:p>
            <a:pPr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Dimensional Inspection</a:t>
            </a:r>
            <a:endParaRPr lang="en-US" sz="1950" dirty="0"/>
          </a:p>
        </p:txBody>
      </p:sp>
      <p:sp>
        <p:nvSpPr>
          <p:cNvPr id="18" name="Text 16"/>
          <p:cNvSpPr/>
          <p:nvPr/>
        </p:nvSpPr>
        <p:spPr>
          <a:xfrm>
            <a:off x="8156138" y="5462111"/>
            <a:ext cx="5689402" cy="2153126"/>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Dimensional inspection uses specialized measuring tools, such as calipers, micrometers, and coordinate measuring machines (CMMs), to verify the dimensions of products. This method ensures that products meet precise tolerances and specifications, which are critical for their functionality and performance.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256234"/>
            <a:ext cx="7415927" cy="1371600"/>
          </a:xfrm>
          <a:prstGeom prst="rect">
            <a:avLst/>
          </a:prstGeom>
          <a:noFill/>
          <a:ln/>
        </p:spPr>
        <p:txBody>
          <a:bodyPr wrap="squar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Automated Defect Detection Technique</a:t>
            </a:r>
            <a:endParaRPr lang="en-US" sz="4300" dirty="0"/>
          </a:p>
        </p:txBody>
      </p:sp>
      <p:sp>
        <p:nvSpPr>
          <p:cNvPr id="4" name="Text 1"/>
          <p:cNvSpPr/>
          <p:nvPr/>
        </p:nvSpPr>
        <p:spPr>
          <a:xfrm>
            <a:off x="6350437" y="3998119"/>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Automated defect detection techniques use technology to identify and classify defects in products. These techniques are often employed in high-volume manufacturing environments where manual inspection is impractical or inefficient. Common automated methods include machine vision, laser scanning, and ultrasonic testing.</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424583"/>
            <a:ext cx="12902327" cy="1371600"/>
          </a:xfrm>
          <a:prstGeom prst="rect">
            <a:avLst/>
          </a:prstGeom>
          <a:noFill/>
          <a:ln/>
        </p:spPr>
        <p:txBody>
          <a:bodyPr wrap="squar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Advantages and Disadvantages of Automated Defect Detection</a:t>
            </a:r>
            <a:endParaRPr lang="en-US" sz="4300" dirty="0"/>
          </a:p>
        </p:txBody>
      </p:sp>
      <p:sp>
        <p:nvSpPr>
          <p:cNvPr id="3" name="Text 1"/>
          <p:cNvSpPr/>
          <p:nvPr/>
        </p:nvSpPr>
        <p:spPr>
          <a:xfrm>
            <a:off x="864037" y="3413284"/>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Advantages</a:t>
            </a:r>
            <a:endParaRPr lang="en-US" sz="2150" dirty="0"/>
          </a:p>
        </p:txBody>
      </p:sp>
      <p:sp>
        <p:nvSpPr>
          <p:cNvPr id="4" name="Text 2"/>
          <p:cNvSpPr/>
          <p:nvPr/>
        </p:nvSpPr>
        <p:spPr>
          <a:xfrm>
            <a:off x="1258967" y="4003000"/>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1"/>
            </a:pPr>
            <a:r>
              <a:rPr lang="en-US" sz="1900" dirty="0">
                <a:solidFill>
                  <a:srgbClr val="DAD8E9"/>
                </a:solidFill>
                <a:latin typeface="Mukta Light" pitchFamily="34" charset="0"/>
                <a:ea typeface="Mukta Light" pitchFamily="34" charset="-122"/>
                <a:cs typeface="Mukta Light" pitchFamily="34" charset="-120"/>
              </a:rPr>
              <a:t>Increased accuracy and consistency</a:t>
            </a:r>
            <a:endParaRPr lang="en-US" sz="1900" dirty="0"/>
          </a:p>
        </p:txBody>
      </p:sp>
      <p:sp>
        <p:nvSpPr>
          <p:cNvPr id="5" name="Text 3"/>
          <p:cNvSpPr/>
          <p:nvPr/>
        </p:nvSpPr>
        <p:spPr>
          <a:xfrm>
            <a:off x="1258967" y="4484370"/>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2"/>
            </a:pPr>
            <a:r>
              <a:rPr lang="en-US" sz="1900" dirty="0">
                <a:solidFill>
                  <a:srgbClr val="DAD8E9"/>
                </a:solidFill>
                <a:latin typeface="Mukta Light" pitchFamily="34" charset="0"/>
                <a:ea typeface="Mukta Light" pitchFamily="34" charset="-122"/>
                <a:cs typeface="Mukta Light" pitchFamily="34" charset="-120"/>
              </a:rPr>
              <a:t>Reduced inspection time</a:t>
            </a:r>
            <a:endParaRPr lang="en-US" sz="1900" dirty="0"/>
          </a:p>
        </p:txBody>
      </p:sp>
      <p:sp>
        <p:nvSpPr>
          <p:cNvPr id="6" name="Text 4"/>
          <p:cNvSpPr/>
          <p:nvPr/>
        </p:nvSpPr>
        <p:spPr>
          <a:xfrm>
            <a:off x="1258967" y="4965740"/>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3"/>
            </a:pPr>
            <a:r>
              <a:rPr lang="en-US" sz="1900" dirty="0">
                <a:solidFill>
                  <a:srgbClr val="DAD8E9"/>
                </a:solidFill>
                <a:latin typeface="Mukta Light" pitchFamily="34" charset="0"/>
                <a:ea typeface="Mukta Light" pitchFamily="34" charset="-122"/>
                <a:cs typeface="Mukta Light" pitchFamily="34" charset="-120"/>
              </a:rPr>
              <a:t>Improved efficiency and productivity</a:t>
            </a:r>
            <a:endParaRPr lang="en-US" sz="1900" dirty="0"/>
          </a:p>
        </p:txBody>
      </p:sp>
      <p:sp>
        <p:nvSpPr>
          <p:cNvPr id="7" name="Text 5"/>
          <p:cNvSpPr/>
          <p:nvPr/>
        </p:nvSpPr>
        <p:spPr>
          <a:xfrm>
            <a:off x="1258967" y="5447109"/>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4"/>
            </a:pPr>
            <a:r>
              <a:rPr lang="en-US" sz="1900" dirty="0">
                <a:solidFill>
                  <a:srgbClr val="DAD8E9"/>
                </a:solidFill>
                <a:latin typeface="Mukta Light" pitchFamily="34" charset="0"/>
                <a:ea typeface="Mukta Light" pitchFamily="34" charset="-122"/>
                <a:cs typeface="Mukta Light" pitchFamily="34" charset="-120"/>
              </a:rPr>
              <a:t>Lower labor costs</a:t>
            </a:r>
            <a:endParaRPr lang="en-US" sz="1900" dirty="0"/>
          </a:p>
        </p:txBody>
      </p:sp>
      <p:sp>
        <p:nvSpPr>
          <p:cNvPr id="8" name="Text 6"/>
          <p:cNvSpPr/>
          <p:nvPr/>
        </p:nvSpPr>
        <p:spPr>
          <a:xfrm>
            <a:off x="1258967" y="5928479"/>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5"/>
            </a:pPr>
            <a:r>
              <a:rPr lang="en-US" sz="1900" dirty="0">
                <a:solidFill>
                  <a:srgbClr val="DAD8E9"/>
                </a:solidFill>
                <a:latin typeface="Mukta Light" pitchFamily="34" charset="0"/>
                <a:ea typeface="Mukta Light" pitchFamily="34" charset="-122"/>
                <a:cs typeface="Mukta Light" pitchFamily="34" charset="-120"/>
              </a:rPr>
              <a:t>Real-time feedback for process optimization</a:t>
            </a:r>
            <a:endParaRPr lang="en-US" sz="1900" dirty="0"/>
          </a:p>
        </p:txBody>
      </p:sp>
      <p:sp>
        <p:nvSpPr>
          <p:cNvPr id="9" name="Text 7"/>
          <p:cNvSpPr/>
          <p:nvPr/>
        </p:nvSpPr>
        <p:spPr>
          <a:xfrm>
            <a:off x="7623929" y="3413284"/>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Disadvantages</a:t>
            </a:r>
            <a:endParaRPr lang="en-US" sz="2150" dirty="0"/>
          </a:p>
        </p:txBody>
      </p:sp>
      <p:sp>
        <p:nvSpPr>
          <p:cNvPr id="10" name="Text 8"/>
          <p:cNvSpPr/>
          <p:nvPr/>
        </p:nvSpPr>
        <p:spPr>
          <a:xfrm>
            <a:off x="8018859" y="4003000"/>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1"/>
            </a:pPr>
            <a:r>
              <a:rPr lang="en-US" sz="1900" dirty="0">
                <a:solidFill>
                  <a:srgbClr val="DAD8E9"/>
                </a:solidFill>
                <a:latin typeface="Mukta Light" pitchFamily="34" charset="0"/>
                <a:ea typeface="Mukta Light" pitchFamily="34" charset="-122"/>
                <a:cs typeface="Mukta Light" pitchFamily="34" charset="-120"/>
              </a:rPr>
              <a:t>High initial investment costs</a:t>
            </a:r>
            <a:endParaRPr lang="en-US" sz="1900" dirty="0"/>
          </a:p>
        </p:txBody>
      </p:sp>
      <p:sp>
        <p:nvSpPr>
          <p:cNvPr id="11" name="Text 9"/>
          <p:cNvSpPr/>
          <p:nvPr/>
        </p:nvSpPr>
        <p:spPr>
          <a:xfrm>
            <a:off x="8018859" y="4484370"/>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2"/>
            </a:pPr>
            <a:r>
              <a:rPr lang="en-US" sz="1900" dirty="0">
                <a:solidFill>
                  <a:srgbClr val="DAD8E9"/>
                </a:solidFill>
                <a:latin typeface="Mukta Light" pitchFamily="34" charset="0"/>
                <a:ea typeface="Mukta Light" pitchFamily="34" charset="-122"/>
                <a:cs typeface="Mukta Light" pitchFamily="34" charset="-120"/>
              </a:rPr>
              <a:t>Potential for false positives or negatives</a:t>
            </a:r>
            <a:endParaRPr lang="en-US" sz="1900" dirty="0"/>
          </a:p>
        </p:txBody>
      </p:sp>
      <p:sp>
        <p:nvSpPr>
          <p:cNvPr id="12" name="Text 10"/>
          <p:cNvSpPr/>
          <p:nvPr/>
        </p:nvSpPr>
        <p:spPr>
          <a:xfrm>
            <a:off x="8018859" y="4965740"/>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3"/>
            </a:pPr>
            <a:r>
              <a:rPr lang="en-US" sz="1900" dirty="0">
                <a:solidFill>
                  <a:srgbClr val="DAD8E9"/>
                </a:solidFill>
                <a:latin typeface="Mukta Light" pitchFamily="34" charset="0"/>
                <a:ea typeface="Mukta Light" pitchFamily="34" charset="-122"/>
                <a:cs typeface="Mukta Light" pitchFamily="34" charset="-120"/>
              </a:rPr>
              <a:t>Limited capability for complex defect types</a:t>
            </a:r>
            <a:endParaRPr lang="en-US" sz="1900" dirty="0"/>
          </a:p>
        </p:txBody>
      </p:sp>
      <p:sp>
        <p:nvSpPr>
          <p:cNvPr id="13" name="Text 11"/>
          <p:cNvSpPr/>
          <p:nvPr/>
        </p:nvSpPr>
        <p:spPr>
          <a:xfrm>
            <a:off x="8018859" y="5447109"/>
            <a:ext cx="5755124" cy="790099"/>
          </a:xfrm>
          <a:prstGeom prst="rect">
            <a:avLst/>
          </a:prstGeom>
          <a:noFill/>
          <a:ln/>
        </p:spPr>
        <p:txBody>
          <a:bodyPr wrap="square" lIns="0" tIns="0" rIns="0" bIns="0" rtlCol="0" anchor="t"/>
          <a:lstStyle/>
          <a:p>
            <a:pPr algn="l" marL="342900" indent="-342900">
              <a:lnSpc>
                <a:spcPts val="3100"/>
              </a:lnSpc>
              <a:buSzPct val="100000"/>
              <a:buFont typeface="+mj-lt"/>
              <a:buAutoNum type="arabicPeriod" startAt="4"/>
            </a:pPr>
            <a:r>
              <a:rPr lang="en-US" sz="1900" dirty="0">
                <a:solidFill>
                  <a:srgbClr val="DAD8E9"/>
                </a:solidFill>
                <a:latin typeface="Mukta Light" pitchFamily="34" charset="0"/>
                <a:ea typeface="Mukta Light" pitchFamily="34" charset="-122"/>
                <a:cs typeface="Mukta Light" pitchFamily="34" charset="-120"/>
              </a:rPr>
              <a:t>Requirement for skilled personnel for system maintenance</a:t>
            </a:r>
            <a:endParaRPr lang="en-US" sz="1900" dirty="0"/>
          </a:p>
        </p:txBody>
      </p:sp>
      <p:sp>
        <p:nvSpPr>
          <p:cNvPr id="14" name="Text 12"/>
          <p:cNvSpPr/>
          <p:nvPr/>
        </p:nvSpPr>
        <p:spPr>
          <a:xfrm>
            <a:off x="8018859" y="6323528"/>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5"/>
            </a:pPr>
            <a:r>
              <a:rPr lang="en-US" sz="1900" dirty="0">
                <a:solidFill>
                  <a:srgbClr val="DAD8E9"/>
                </a:solidFill>
                <a:latin typeface="Mukta Light" pitchFamily="34" charset="0"/>
                <a:ea typeface="Mukta Light" pitchFamily="34" charset="-122"/>
                <a:cs typeface="Mukta Light" pitchFamily="34" charset="-120"/>
              </a:rPr>
              <a:t>Difficulties in adapting to new product designs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864037" y="4142184"/>
            <a:ext cx="8092559"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Selecting the Right Technique</a:t>
            </a:r>
            <a:endParaRPr lang="en-US" sz="4300" dirty="0"/>
          </a:p>
        </p:txBody>
      </p:sp>
      <p:sp>
        <p:nvSpPr>
          <p:cNvPr id="4" name="Text 1"/>
          <p:cNvSpPr/>
          <p:nvPr/>
        </p:nvSpPr>
        <p:spPr>
          <a:xfrm>
            <a:off x="864037" y="5198269"/>
            <a:ext cx="12902327" cy="1975247"/>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Selecting the right quality control technique depends on several factors, including the type of product, the manufacturing process, the desired level of quality, and the budget available. For example, visual inspection might be sufficient for simple products, while more sophisticated techniques like machine vision are necessary for complex products with intricate features. It's essential to carefully evaluate the pros and cons of each technique and choose the one that best suits the specific needs of the manufacturing process.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67871"/>
          </a:xfrm>
          <a:prstGeom prst="rect">
            <a:avLst/>
          </a:prstGeom>
        </p:spPr>
      </p:pic>
      <p:sp>
        <p:nvSpPr>
          <p:cNvPr id="3" name="Text 0"/>
          <p:cNvSpPr/>
          <p:nvPr/>
        </p:nvSpPr>
        <p:spPr>
          <a:xfrm>
            <a:off x="830937" y="3811548"/>
            <a:ext cx="12968526" cy="1319213"/>
          </a:xfrm>
          <a:prstGeom prst="rect">
            <a:avLst/>
          </a:prstGeom>
          <a:noFill/>
          <a:ln/>
        </p:spPr>
        <p:txBody>
          <a:bodyPr wrap="square" lIns="0" tIns="0" rIns="0" bIns="0" rtlCol="0" anchor="t"/>
          <a:lstStyle/>
          <a:p>
            <a:pPr indent="0" marL="0">
              <a:lnSpc>
                <a:spcPts val="5150"/>
              </a:lnSpc>
              <a:buNone/>
            </a:pPr>
            <a:r>
              <a:rPr lang="en-US" sz="4150" dirty="0">
                <a:solidFill>
                  <a:srgbClr val="C6BFEE"/>
                </a:solidFill>
                <a:latin typeface="Prompt Medium" pitchFamily="34" charset="0"/>
                <a:ea typeface="Prompt Medium" pitchFamily="34" charset="-122"/>
                <a:cs typeface="Prompt Medium" pitchFamily="34" charset="-120"/>
              </a:rPr>
              <a:t>The Case for Machine Learning and Image Processing in Quality Control</a:t>
            </a:r>
            <a:endParaRPr lang="en-US" sz="4150" dirty="0"/>
          </a:p>
        </p:txBody>
      </p:sp>
      <p:sp>
        <p:nvSpPr>
          <p:cNvPr id="4" name="Text 1"/>
          <p:cNvSpPr/>
          <p:nvPr/>
        </p:nvSpPr>
        <p:spPr>
          <a:xfrm>
            <a:off x="830937" y="5486876"/>
            <a:ext cx="12968526" cy="1899047"/>
          </a:xfrm>
          <a:prstGeom prst="rect">
            <a:avLst/>
          </a:prstGeom>
          <a:noFill/>
          <a:ln/>
        </p:spPr>
        <p:txBody>
          <a:bodyPr wrap="square" lIns="0" tIns="0" rIns="0" bIns="0" rtlCol="0" anchor="t"/>
          <a:lstStyle/>
          <a:p>
            <a:pPr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Machine learning (ML) and image processing (IP) are emerging technologies that are revolutionizing quality control in manufacturing. These technologies offer significant advantages over traditional methods by providing greater accuracy, speed, and automation. ML algorithms can be trained to identify subtle defects that are difficult or impossible for human inspectors to detect, while IP techniques can analyze images of products in real-time to identify and classify defects. These capabilities allow for more effective quality control, resulting in higher product quality, reduced production costs, and improved customer satisfaction.</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0784" y="443032"/>
            <a:ext cx="7592735" cy="445056"/>
          </a:xfrm>
          <a:prstGeom prst="rect">
            <a:avLst/>
          </a:prstGeom>
          <a:noFill/>
          <a:ln/>
        </p:spPr>
        <p:txBody>
          <a:bodyPr wrap="none" lIns="0" tIns="0" rIns="0" bIns="0" rtlCol="0" anchor="t"/>
          <a:lstStyle/>
          <a:p>
            <a:pPr indent="0" marL="0">
              <a:lnSpc>
                <a:spcPts val="3500"/>
              </a:lnSpc>
              <a:buNone/>
            </a:pPr>
            <a:r>
              <a:rPr lang="en-US" sz="2800" dirty="0">
                <a:solidFill>
                  <a:srgbClr val="C6BFEE"/>
                </a:solidFill>
                <a:latin typeface="Prompt Medium" pitchFamily="34" charset="0"/>
                <a:ea typeface="Prompt Medium" pitchFamily="34" charset="-122"/>
                <a:cs typeface="Prompt Medium" pitchFamily="34" charset="-120"/>
              </a:rPr>
              <a:t>Implementing ML and IP for Quality Control</a:t>
            </a:r>
            <a:endParaRPr lang="en-US" sz="2800" dirty="0"/>
          </a:p>
        </p:txBody>
      </p:sp>
      <p:sp>
        <p:nvSpPr>
          <p:cNvPr id="3" name="Text 1"/>
          <p:cNvSpPr/>
          <p:nvPr/>
        </p:nvSpPr>
        <p:spPr>
          <a:xfrm>
            <a:off x="560784" y="1208484"/>
            <a:ext cx="13508831" cy="256342"/>
          </a:xfrm>
          <a:prstGeom prst="rect">
            <a:avLst/>
          </a:prstGeom>
          <a:noFill/>
          <a:ln/>
        </p:spPr>
        <p:txBody>
          <a:bodyPr wrap="none" lIns="0" tIns="0" rIns="0" bIns="0" rtlCol="0" anchor="t"/>
          <a:lstStyle/>
          <a:p>
            <a:pPr indent="0" marL="0">
              <a:lnSpc>
                <a:spcPts val="2000"/>
              </a:lnSpc>
              <a:buNone/>
            </a:pPr>
            <a:r>
              <a:rPr lang="en-US" sz="1250" dirty="0">
                <a:solidFill>
                  <a:srgbClr val="DAD8E9"/>
                </a:solidFill>
                <a:latin typeface="Mukta Light" pitchFamily="34" charset="0"/>
                <a:ea typeface="Mukta Light" pitchFamily="34" charset="-122"/>
                <a:cs typeface="Mukta Light" pitchFamily="34" charset="-120"/>
              </a:rPr>
              <a:t>Implementing ML and IP for quality control requires a systematic approach that involves several steps:</a:t>
            </a:r>
            <a:endParaRPr lang="en-US" sz="1250" dirty="0"/>
          </a:p>
        </p:txBody>
      </p:sp>
      <p:sp>
        <p:nvSpPr>
          <p:cNvPr id="4" name="Shape 2"/>
          <p:cNvSpPr/>
          <p:nvPr/>
        </p:nvSpPr>
        <p:spPr>
          <a:xfrm>
            <a:off x="789623" y="1645087"/>
            <a:ext cx="22860" cy="6141482"/>
          </a:xfrm>
          <a:prstGeom prst="roundRect">
            <a:avLst>
              <a:gd name="adj" fmla="val 294406"/>
            </a:avLst>
          </a:prstGeom>
          <a:solidFill>
            <a:srgbClr val="6D4562"/>
          </a:solidFill>
          <a:ln/>
        </p:spPr>
      </p:sp>
      <p:sp>
        <p:nvSpPr>
          <p:cNvPr id="5" name="Shape 3"/>
          <p:cNvSpPr/>
          <p:nvPr/>
        </p:nvSpPr>
        <p:spPr>
          <a:xfrm>
            <a:off x="958453" y="1994178"/>
            <a:ext cx="560784" cy="22860"/>
          </a:xfrm>
          <a:prstGeom prst="roundRect">
            <a:avLst>
              <a:gd name="adj" fmla="val 294406"/>
            </a:avLst>
          </a:prstGeom>
          <a:solidFill>
            <a:srgbClr val="6D4562"/>
          </a:solidFill>
          <a:ln/>
        </p:spPr>
      </p:sp>
      <p:sp>
        <p:nvSpPr>
          <p:cNvPr id="6" name="Shape 4"/>
          <p:cNvSpPr/>
          <p:nvPr/>
        </p:nvSpPr>
        <p:spPr>
          <a:xfrm>
            <a:off x="620792" y="1825347"/>
            <a:ext cx="360521" cy="360521"/>
          </a:xfrm>
          <a:prstGeom prst="roundRect">
            <a:avLst>
              <a:gd name="adj" fmla="val 18668"/>
            </a:avLst>
          </a:prstGeom>
          <a:solidFill>
            <a:srgbClr val="542C49"/>
          </a:solidFill>
          <a:ln w="7620">
            <a:solidFill>
              <a:srgbClr val="6D4562"/>
            </a:solidFill>
            <a:prstDash val="solid"/>
          </a:ln>
        </p:spPr>
      </p:sp>
      <p:sp>
        <p:nvSpPr>
          <p:cNvPr id="7" name="Text 5"/>
          <p:cNvSpPr/>
          <p:nvPr/>
        </p:nvSpPr>
        <p:spPr>
          <a:xfrm>
            <a:off x="761048" y="1898809"/>
            <a:ext cx="79891" cy="213598"/>
          </a:xfrm>
          <a:prstGeom prst="rect">
            <a:avLst/>
          </a:prstGeom>
          <a:noFill/>
          <a:ln/>
        </p:spPr>
        <p:txBody>
          <a:bodyPr wrap="none" lIns="0" tIns="0" rIns="0" bIns="0" rtlCol="0" anchor="t"/>
          <a:lstStyle/>
          <a:p>
            <a:pPr algn="ctr" indent="0" marL="0">
              <a:lnSpc>
                <a:spcPts val="1650"/>
              </a:lnSpc>
              <a:buNone/>
            </a:pPr>
            <a:r>
              <a:rPr lang="en-US" sz="1650" dirty="0">
                <a:solidFill>
                  <a:srgbClr val="DAD8E9"/>
                </a:solidFill>
                <a:latin typeface="Prompt Medium" pitchFamily="34" charset="0"/>
                <a:ea typeface="Prompt Medium" pitchFamily="34" charset="-122"/>
                <a:cs typeface="Prompt Medium" pitchFamily="34" charset="-120"/>
              </a:rPr>
              <a:t>1</a:t>
            </a:r>
            <a:endParaRPr lang="en-US" sz="1650" dirty="0"/>
          </a:p>
        </p:txBody>
      </p:sp>
      <p:sp>
        <p:nvSpPr>
          <p:cNvPr id="8" name="Text 6"/>
          <p:cNvSpPr/>
          <p:nvPr/>
        </p:nvSpPr>
        <p:spPr>
          <a:xfrm>
            <a:off x="1682353" y="1805226"/>
            <a:ext cx="1780342" cy="222409"/>
          </a:xfrm>
          <a:prstGeom prst="rect">
            <a:avLst/>
          </a:prstGeom>
          <a:noFill/>
          <a:ln/>
        </p:spPr>
        <p:txBody>
          <a:bodyPr wrap="none" lIns="0" tIns="0" rIns="0" bIns="0" rtlCol="0" anchor="t"/>
          <a:lstStyle/>
          <a:p>
            <a:pPr algn="l" indent="0" marL="0">
              <a:lnSpc>
                <a:spcPts val="1750"/>
              </a:lnSpc>
              <a:buNone/>
            </a:pPr>
            <a:r>
              <a:rPr lang="en-US" sz="1400" dirty="0">
                <a:solidFill>
                  <a:srgbClr val="DAD8E9"/>
                </a:solidFill>
                <a:latin typeface="Prompt Medium" pitchFamily="34" charset="0"/>
                <a:ea typeface="Prompt Medium" pitchFamily="34" charset="-122"/>
                <a:cs typeface="Prompt Medium" pitchFamily="34" charset="-120"/>
              </a:rPr>
              <a:t>1. Data Collection</a:t>
            </a:r>
            <a:endParaRPr lang="en-US" sz="1400" dirty="0"/>
          </a:p>
        </p:txBody>
      </p:sp>
      <p:sp>
        <p:nvSpPr>
          <p:cNvPr id="9" name="Text 7"/>
          <p:cNvSpPr/>
          <p:nvPr/>
        </p:nvSpPr>
        <p:spPr>
          <a:xfrm>
            <a:off x="1682353" y="2123718"/>
            <a:ext cx="12387263" cy="256342"/>
          </a:xfrm>
          <a:prstGeom prst="rect">
            <a:avLst/>
          </a:prstGeom>
          <a:noFill/>
          <a:ln/>
        </p:spPr>
        <p:txBody>
          <a:bodyPr wrap="none" lIns="0" tIns="0" rIns="0" bIns="0" rtlCol="0" anchor="t"/>
          <a:lstStyle/>
          <a:p>
            <a:pPr algn="l" indent="0" marL="0">
              <a:lnSpc>
                <a:spcPts val="2000"/>
              </a:lnSpc>
              <a:buNone/>
            </a:pPr>
            <a:r>
              <a:rPr lang="en-US" sz="1250" dirty="0">
                <a:solidFill>
                  <a:srgbClr val="DAD8E9"/>
                </a:solidFill>
                <a:latin typeface="Mukta Light" pitchFamily="34" charset="0"/>
                <a:ea typeface="Mukta Light" pitchFamily="34" charset="-122"/>
                <a:cs typeface="Mukta Light" pitchFamily="34" charset="-120"/>
              </a:rPr>
              <a:t>The first step is to collect a large dataset of images of products, including both good and defective examples. This dataset will be used to train the ML model.</a:t>
            </a:r>
            <a:endParaRPr lang="en-US" sz="1250" dirty="0"/>
          </a:p>
        </p:txBody>
      </p:sp>
      <p:sp>
        <p:nvSpPr>
          <p:cNvPr id="10" name="Shape 8"/>
          <p:cNvSpPr/>
          <p:nvPr/>
        </p:nvSpPr>
        <p:spPr>
          <a:xfrm>
            <a:off x="958453" y="3049429"/>
            <a:ext cx="560784" cy="22860"/>
          </a:xfrm>
          <a:prstGeom prst="roundRect">
            <a:avLst>
              <a:gd name="adj" fmla="val 294406"/>
            </a:avLst>
          </a:prstGeom>
          <a:solidFill>
            <a:srgbClr val="6D4562"/>
          </a:solidFill>
          <a:ln/>
        </p:spPr>
      </p:sp>
      <p:sp>
        <p:nvSpPr>
          <p:cNvPr id="11" name="Shape 9"/>
          <p:cNvSpPr/>
          <p:nvPr/>
        </p:nvSpPr>
        <p:spPr>
          <a:xfrm>
            <a:off x="620792" y="2880598"/>
            <a:ext cx="360521" cy="360521"/>
          </a:xfrm>
          <a:prstGeom prst="roundRect">
            <a:avLst>
              <a:gd name="adj" fmla="val 18668"/>
            </a:avLst>
          </a:prstGeom>
          <a:solidFill>
            <a:srgbClr val="542C49"/>
          </a:solidFill>
          <a:ln w="7620">
            <a:solidFill>
              <a:srgbClr val="6D4562"/>
            </a:solidFill>
            <a:prstDash val="solid"/>
          </a:ln>
        </p:spPr>
      </p:sp>
      <p:sp>
        <p:nvSpPr>
          <p:cNvPr id="12" name="Text 10"/>
          <p:cNvSpPr/>
          <p:nvPr/>
        </p:nvSpPr>
        <p:spPr>
          <a:xfrm>
            <a:off x="738545" y="2954060"/>
            <a:ext cx="124897" cy="213598"/>
          </a:xfrm>
          <a:prstGeom prst="rect">
            <a:avLst/>
          </a:prstGeom>
          <a:noFill/>
          <a:ln/>
        </p:spPr>
        <p:txBody>
          <a:bodyPr wrap="none" lIns="0" tIns="0" rIns="0" bIns="0" rtlCol="0" anchor="t"/>
          <a:lstStyle/>
          <a:p>
            <a:pPr algn="ctr" indent="0" marL="0">
              <a:lnSpc>
                <a:spcPts val="1650"/>
              </a:lnSpc>
              <a:buNone/>
            </a:pPr>
            <a:r>
              <a:rPr lang="en-US" sz="1650" dirty="0">
                <a:solidFill>
                  <a:srgbClr val="DAD8E9"/>
                </a:solidFill>
                <a:latin typeface="Prompt Medium" pitchFamily="34" charset="0"/>
                <a:ea typeface="Prompt Medium" pitchFamily="34" charset="-122"/>
                <a:cs typeface="Prompt Medium" pitchFamily="34" charset="-120"/>
              </a:rPr>
              <a:t>2</a:t>
            </a:r>
            <a:endParaRPr lang="en-US" sz="1650" dirty="0"/>
          </a:p>
        </p:txBody>
      </p:sp>
      <p:sp>
        <p:nvSpPr>
          <p:cNvPr id="13" name="Text 11"/>
          <p:cNvSpPr/>
          <p:nvPr/>
        </p:nvSpPr>
        <p:spPr>
          <a:xfrm>
            <a:off x="1682353" y="2860477"/>
            <a:ext cx="1780342" cy="222409"/>
          </a:xfrm>
          <a:prstGeom prst="rect">
            <a:avLst/>
          </a:prstGeom>
          <a:noFill/>
          <a:ln/>
        </p:spPr>
        <p:txBody>
          <a:bodyPr wrap="none" lIns="0" tIns="0" rIns="0" bIns="0" rtlCol="0" anchor="t"/>
          <a:lstStyle/>
          <a:p>
            <a:pPr algn="l" indent="0" marL="0">
              <a:lnSpc>
                <a:spcPts val="1750"/>
              </a:lnSpc>
              <a:buNone/>
            </a:pPr>
            <a:r>
              <a:rPr lang="en-US" sz="1400" dirty="0">
                <a:solidFill>
                  <a:srgbClr val="DAD8E9"/>
                </a:solidFill>
                <a:latin typeface="Prompt Medium" pitchFamily="34" charset="0"/>
                <a:ea typeface="Prompt Medium" pitchFamily="34" charset="-122"/>
                <a:cs typeface="Prompt Medium" pitchFamily="34" charset="-120"/>
              </a:rPr>
              <a:t>2. Model Training</a:t>
            </a:r>
            <a:endParaRPr lang="en-US" sz="1400" dirty="0"/>
          </a:p>
        </p:txBody>
      </p:sp>
      <p:sp>
        <p:nvSpPr>
          <p:cNvPr id="14" name="Text 12"/>
          <p:cNvSpPr/>
          <p:nvPr/>
        </p:nvSpPr>
        <p:spPr>
          <a:xfrm>
            <a:off x="1682353" y="3178969"/>
            <a:ext cx="12387263" cy="512683"/>
          </a:xfrm>
          <a:prstGeom prst="rect">
            <a:avLst/>
          </a:prstGeom>
          <a:noFill/>
          <a:ln/>
        </p:spPr>
        <p:txBody>
          <a:bodyPr wrap="square" lIns="0" tIns="0" rIns="0" bIns="0" rtlCol="0" anchor="t"/>
          <a:lstStyle/>
          <a:p>
            <a:pPr algn="l" indent="0" marL="0">
              <a:lnSpc>
                <a:spcPts val="2000"/>
              </a:lnSpc>
              <a:buNone/>
            </a:pPr>
            <a:r>
              <a:rPr lang="en-US" sz="1250" dirty="0">
                <a:solidFill>
                  <a:srgbClr val="DAD8E9"/>
                </a:solidFill>
                <a:latin typeface="Mukta Light" pitchFamily="34" charset="0"/>
                <a:ea typeface="Mukta Light" pitchFamily="34" charset="-122"/>
                <a:cs typeface="Mukta Light" pitchFamily="34" charset="-120"/>
              </a:rPr>
              <a:t>The ML model is trained on the collected dataset, learning to identify patterns and features that distinguish defective products from good ones. This involves feeding the model images and labels indicating whether each image represents a defective product or not.</a:t>
            </a:r>
            <a:endParaRPr lang="en-US" sz="1250" dirty="0"/>
          </a:p>
        </p:txBody>
      </p:sp>
      <p:sp>
        <p:nvSpPr>
          <p:cNvPr id="15" name="Shape 13"/>
          <p:cNvSpPr/>
          <p:nvPr/>
        </p:nvSpPr>
        <p:spPr>
          <a:xfrm>
            <a:off x="958453" y="4361021"/>
            <a:ext cx="560784" cy="22860"/>
          </a:xfrm>
          <a:prstGeom prst="roundRect">
            <a:avLst>
              <a:gd name="adj" fmla="val 294406"/>
            </a:avLst>
          </a:prstGeom>
          <a:solidFill>
            <a:srgbClr val="6D4562"/>
          </a:solidFill>
          <a:ln/>
        </p:spPr>
      </p:sp>
      <p:sp>
        <p:nvSpPr>
          <p:cNvPr id="16" name="Shape 14"/>
          <p:cNvSpPr/>
          <p:nvPr/>
        </p:nvSpPr>
        <p:spPr>
          <a:xfrm>
            <a:off x="620792" y="4192191"/>
            <a:ext cx="360521" cy="360521"/>
          </a:xfrm>
          <a:prstGeom prst="roundRect">
            <a:avLst>
              <a:gd name="adj" fmla="val 18668"/>
            </a:avLst>
          </a:prstGeom>
          <a:solidFill>
            <a:srgbClr val="542C49"/>
          </a:solidFill>
          <a:ln w="7620">
            <a:solidFill>
              <a:srgbClr val="6D4562"/>
            </a:solidFill>
            <a:prstDash val="solid"/>
          </a:ln>
        </p:spPr>
      </p:sp>
      <p:sp>
        <p:nvSpPr>
          <p:cNvPr id="17" name="Text 15"/>
          <p:cNvSpPr/>
          <p:nvPr/>
        </p:nvSpPr>
        <p:spPr>
          <a:xfrm>
            <a:off x="739140" y="4265652"/>
            <a:ext cx="123825" cy="213598"/>
          </a:xfrm>
          <a:prstGeom prst="rect">
            <a:avLst/>
          </a:prstGeom>
          <a:noFill/>
          <a:ln/>
        </p:spPr>
        <p:txBody>
          <a:bodyPr wrap="none" lIns="0" tIns="0" rIns="0" bIns="0" rtlCol="0" anchor="t"/>
          <a:lstStyle/>
          <a:p>
            <a:pPr algn="ctr" indent="0" marL="0">
              <a:lnSpc>
                <a:spcPts val="1650"/>
              </a:lnSpc>
              <a:buNone/>
            </a:pPr>
            <a:r>
              <a:rPr lang="en-US" sz="1650" dirty="0">
                <a:solidFill>
                  <a:srgbClr val="DAD8E9"/>
                </a:solidFill>
                <a:latin typeface="Prompt Medium" pitchFamily="34" charset="0"/>
                <a:ea typeface="Prompt Medium" pitchFamily="34" charset="-122"/>
                <a:cs typeface="Prompt Medium" pitchFamily="34" charset="-120"/>
              </a:rPr>
              <a:t>3</a:t>
            </a:r>
            <a:endParaRPr lang="en-US" sz="1650" dirty="0"/>
          </a:p>
        </p:txBody>
      </p:sp>
      <p:sp>
        <p:nvSpPr>
          <p:cNvPr id="18" name="Text 16"/>
          <p:cNvSpPr/>
          <p:nvPr/>
        </p:nvSpPr>
        <p:spPr>
          <a:xfrm>
            <a:off x="1682353" y="4172069"/>
            <a:ext cx="1780342" cy="222409"/>
          </a:xfrm>
          <a:prstGeom prst="rect">
            <a:avLst/>
          </a:prstGeom>
          <a:noFill/>
          <a:ln/>
        </p:spPr>
        <p:txBody>
          <a:bodyPr wrap="none" lIns="0" tIns="0" rIns="0" bIns="0" rtlCol="0" anchor="t"/>
          <a:lstStyle/>
          <a:p>
            <a:pPr algn="l" indent="0" marL="0">
              <a:lnSpc>
                <a:spcPts val="1750"/>
              </a:lnSpc>
              <a:buNone/>
            </a:pPr>
            <a:r>
              <a:rPr lang="en-US" sz="1400" dirty="0">
                <a:solidFill>
                  <a:srgbClr val="DAD8E9"/>
                </a:solidFill>
                <a:latin typeface="Prompt Medium" pitchFamily="34" charset="0"/>
                <a:ea typeface="Prompt Medium" pitchFamily="34" charset="-122"/>
                <a:cs typeface="Prompt Medium" pitchFamily="34" charset="-120"/>
              </a:rPr>
              <a:t>3. Model Evaluation</a:t>
            </a:r>
            <a:endParaRPr lang="en-US" sz="1400" dirty="0"/>
          </a:p>
        </p:txBody>
      </p:sp>
      <p:sp>
        <p:nvSpPr>
          <p:cNvPr id="19" name="Text 17"/>
          <p:cNvSpPr/>
          <p:nvPr/>
        </p:nvSpPr>
        <p:spPr>
          <a:xfrm>
            <a:off x="1682353" y="4490561"/>
            <a:ext cx="12387263" cy="512683"/>
          </a:xfrm>
          <a:prstGeom prst="rect">
            <a:avLst/>
          </a:prstGeom>
          <a:noFill/>
          <a:ln/>
        </p:spPr>
        <p:txBody>
          <a:bodyPr wrap="square" lIns="0" tIns="0" rIns="0" bIns="0" rtlCol="0" anchor="t"/>
          <a:lstStyle/>
          <a:p>
            <a:pPr algn="l" indent="0" marL="0">
              <a:lnSpc>
                <a:spcPts val="2000"/>
              </a:lnSpc>
              <a:buNone/>
            </a:pPr>
            <a:r>
              <a:rPr lang="en-US" sz="1250" dirty="0">
                <a:solidFill>
                  <a:srgbClr val="DAD8E9"/>
                </a:solidFill>
                <a:latin typeface="Mukta Light" pitchFamily="34" charset="0"/>
                <a:ea typeface="Mukta Light" pitchFamily="34" charset="-122"/>
                <a:cs typeface="Mukta Light" pitchFamily="34" charset="-120"/>
              </a:rPr>
              <a:t>After training, the model is evaluated on a separate set of images to assess its accuracy and performance. This ensures that the model is reliable and can accurately identify defects in real-world scenarios.</a:t>
            </a:r>
            <a:endParaRPr lang="en-US" sz="1250" dirty="0"/>
          </a:p>
        </p:txBody>
      </p:sp>
      <p:sp>
        <p:nvSpPr>
          <p:cNvPr id="20" name="Shape 18"/>
          <p:cNvSpPr/>
          <p:nvPr/>
        </p:nvSpPr>
        <p:spPr>
          <a:xfrm>
            <a:off x="958453" y="5672614"/>
            <a:ext cx="560784" cy="22860"/>
          </a:xfrm>
          <a:prstGeom prst="roundRect">
            <a:avLst>
              <a:gd name="adj" fmla="val 294406"/>
            </a:avLst>
          </a:prstGeom>
          <a:solidFill>
            <a:srgbClr val="6D4562"/>
          </a:solidFill>
          <a:ln/>
        </p:spPr>
      </p:sp>
      <p:sp>
        <p:nvSpPr>
          <p:cNvPr id="21" name="Shape 19"/>
          <p:cNvSpPr/>
          <p:nvPr/>
        </p:nvSpPr>
        <p:spPr>
          <a:xfrm>
            <a:off x="620792" y="5503783"/>
            <a:ext cx="360521" cy="360521"/>
          </a:xfrm>
          <a:prstGeom prst="roundRect">
            <a:avLst>
              <a:gd name="adj" fmla="val 18668"/>
            </a:avLst>
          </a:prstGeom>
          <a:solidFill>
            <a:srgbClr val="542C49"/>
          </a:solidFill>
          <a:ln w="7620">
            <a:solidFill>
              <a:srgbClr val="6D4562"/>
            </a:solidFill>
            <a:prstDash val="solid"/>
          </a:ln>
        </p:spPr>
      </p:sp>
      <p:sp>
        <p:nvSpPr>
          <p:cNvPr id="22" name="Text 20"/>
          <p:cNvSpPr/>
          <p:nvPr/>
        </p:nvSpPr>
        <p:spPr>
          <a:xfrm>
            <a:off x="736044" y="5577245"/>
            <a:ext cx="130016" cy="213598"/>
          </a:xfrm>
          <a:prstGeom prst="rect">
            <a:avLst/>
          </a:prstGeom>
          <a:noFill/>
          <a:ln/>
        </p:spPr>
        <p:txBody>
          <a:bodyPr wrap="none" lIns="0" tIns="0" rIns="0" bIns="0" rtlCol="0" anchor="t"/>
          <a:lstStyle/>
          <a:p>
            <a:pPr algn="ctr" indent="0" marL="0">
              <a:lnSpc>
                <a:spcPts val="1650"/>
              </a:lnSpc>
              <a:buNone/>
            </a:pPr>
            <a:r>
              <a:rPr lang="en-US" sz="1650" dirty="0">
                <a:solidFill>
                  <a:srgbClr val="DAD8E9"/>
                </a:solidFill>
                <a:latin typeface="Prompt Medium" pitchFamily="34" charset="0"/>
                <a:ea typeface="Prompt Medium" pitchFamily="34" charset="-122"/>
                <a:cs typeface="Prompt Medium" pitchFamily="34" charset="-120"/>
              </a:rPr>
              <a:t>4</a:t>
            </a:r>
            <a:endParaRPr lang="en-US" sz="1650" dirty="0"/>
          </a:p>
        </p:txBody>
      </p:sp>
      <p:sp>
        <p:nvSpPr>
          <p:cNvPr id="23" name="Text 21"/>
          <p:cNvSpPr/>
          <p:nvPr/>
        </p:nvSpPr>
        <p:spPr>
          <a:xfrm>
            <a:off x="1682353" y="5483662"/>
            <a:ext cx="1829395" cy="222409"/>
          </a:xfrm>
          <a:prstGeom prst="rect">
            <a:avLst/>
          </a:prstGeom>
          <a:noFill/>
          <a:ln/>
        </p:spPr>
        <p:txBody>
          <a:bodyPr wrap="none" lIns="0" tIns="0" rIns="0" bIns="0" rtlCol="0" anchor="t"/>
          <a:lstStyle/>
          <a:p>
            <a:pPr algn="l" indent="0" marL="0">
              <a:lnSpc>
                <a:spcPts val="1750"/>
              </a:lnSpc>
              <a:buNone/>
            </a:pPr>
            <a:r>
              <a:rPr lang="en-US" sz="1400" dirty="0">
                <a:solidFill>
                  <a:srgbClr val="DAD8E9"/>
                </a:solidFill>
                <a:latin typeface="Prompt Medium" pitchFamily="34" charset="0"/>
                <a:ea typeface="Prompt Medium" pitchFamily="34" charset="-122"/>
                <a:cs typeface="Prompt Medium" pitchFamily="34" charset="-120"/>
              </a:rPr>
              <a:t>4. System Integration</a:t>
            </a:r>
            <a:endParaRPr lang="en-US" sz="1400" dirty="0"/>
          </a:p>
        </p:txBody>
      </p:sp>
      <p:sp>
        <p:nvSpPr>
          <p:cNvPr id="24" name="Text 22"/>
          <p:cNvSpPr/>
          <p:nvPr/>
        </p:nvSpPr>
        <p:spPr>
          <a:xfrm>
            <a:off x="1682353" y="5802154"/>
            <a:ext cx="12387263" cy="512683"/>
          </a:xfrm>
          <a:prstGeom prst="rect">
            <a:avLst/>
          </a:prstGeom>
          <a:noFill/>
          <a:ln/>
        </p:spPr>
        <p:txBody>
          <a:bodyPr wrap="square" lIns="0" tIns="0" rIns="0" bIns="0" rtlCol="0" anchor="t"/>
          <a:lstStyle/>
          <a:p>
            <a:pPr algn="l" indent="0" marL="0">
              <a:lnSpc>
                <a:spcPts val="2000"/>
              </a:lnSpc>
              <a:buNone/>
            </a:pPr>
            <a:r>
              <a:rPr lang="en-US" sz="1250" dirty="0">
                <a:solidFill>
                  <a:srgbClr val="DAD8E9"/>
                </a:solidFill>
                <a:latin typeface="Mukta Light" pitchFamily="34" charset="0"/>
                <a:ea typeface="Mukta Light" pitchFamily="34" charset="-122"/>
                <a:cs typeface="Mukta Light" pitchFamily="34" charset="-120"/>
              </a:rPr>
              <a:t>The trained model is then integrated into the manufacturing process, where it can be used to inspect products in real-time. This integration typically involves connecting cameras and sensors to the system, which capture images of products and feed them to the ML model.</a:t>
            </a:r>
            <a:endParaRPr lang="en-US" sz="1250" dirty="0"/>
          </a:p>
        </p:txBody>
      </p:sp>
      <p:sp>
        <p:nvSpPr>
          <p:cNvPr id="25" name="Shape 23"/>
          <p:cNvSpPr/>
          <p:nvPr/>
        </p:nvSpPr>
        <p:spPr>
          <a:xfrm>
            <a:off x="958453" y="6984206"/>
            <a:ext cx="560784" cy="22860"/>
          </a:xfrm>
          <a:prstGeom prst="roundRect">
            <a:avLst>
              <a:gd name="adj" fmla="val 294406"/>
            </a:avLst>
          </a:prstGeom>
          <a:solidFill>
            <a:srgbClr val="6D4562"/>
          </a:solidFill>
          <a:ln/>
        </p:spPr>
      </p:sp>
      <p:sp>
        <p:nvSpPr>
          <p:cNvPr id="26" name="Shape 24"/>
          <p:cNvSpPr/>
          <p:nvPr/>
        </p:nvSpPr>
        <p:spPr>
          <a:xfrm>
            <a:off x="620792" y="6815376"/>
            <a:ext cx="360521" cy="360521"/>
          </a:xfrm>
          <a:prstGeom prst="roundRect">
            <a:avLst>
              <a:gd name="adj" fmla="val 18668"/>
            </a:avLst>
          </a:prstGeom>
          <a:solidFill>
            <a:srgbClr val="542C49"/>
          </a:solidFill>
          <a:ln w="7620">
            <a:solidFill>
              <a:srgbClr val="6D4562"/>
            </a:solidFill>
            <a:prstDash val="solid"/>
          </a:ln>
        </p:spPr>
      </p:sp>
      <p:sp>
        <p:nvSpPr>
          <p:cNvPr id="27" name="Text 25"/>
          <p:cNvSpPr/>
          <p:nvPr/>
        </p:nvSpPr>
        <p:spPr>
          <a:xfrm>
            <a:off x="739378" y="6888837"/>
            <a:ext cx="123230" cy="213598"/>
          </a:xfrm>
          <a:prstGeom prst="rect">
            <a:avLst/>
          </a:prstGeom>
          <a:noFill/>
          <a:ln/>
        </p:spPr>
        <p:txBody>
          <a:bodyPr wrap="none" lIns="0" tIns="0" rIns="0" bIns="0" rtlCol="0" anchor="t"/>
          <a:lstStyle/>
          <a:p>
            <a:pPr algn="ctr" indent="0" marL="0">
              <a:lnSpc>
                <a:spcPts val="1650"/>
              </a:lnSpc>
              <a:buNone/>
            </a:pPr>
            <a:r>
              <a:rPr lang="en-US" sz="1650" dirty="0">
                <a:solidFill>
                  <a:srgbClr val="DAD8E9"/>
                </a:solidFill>
                <a:latin typeface="Prompt Medium" pitchFamily="34" charset="0"/>
                <a:ea typeface="Prompt Medium" pitchFamily="34" charset="-122"/>
                <a:cs typeface="Prompt Medium" pitchFamily="34" charset="-120"/>
              </a:rPr>
              <a:t>5</a:t>
            </a:r>
            <a:endParaRPr lang="en-US" sz="1650" dirty="0"/>
          </a:p>
        </p:txBody>
      </p:sp>
      <p:sp>
        <p:nvSpPr>
          <p:cNvPr id="28" name="Text 26"/>
          <p:cNvSpPr/>
          <p:nvPr/>
        </p:nvSpPr>
        <p:spPr>
          <a:xfrm>
            <a:off x="1682353" y="6795254"/>
            <a:ext cx="2390061" cy="222409"/>
          </a:xfrm>
          <a:prstGeom prst="rect">
            <a:avLst/>
          </a:prstGeom>
          <a:noFill/>
          <a:ln/>
        </p:spPr>
        <p:txBody>
          <a:bodyPr wrap="none" lIns="0" tIns="0" rIns="0" bIns="0" rtlCol="0" anchor="t"/>
          <a:lstStyle/>
          <a:p>
            <a:pPr algn="l" indent="0" marL="0">
              <a:lnSpc>
                <a:spcPts val="1750"/>
              </a:lnSpc>
              <a:buNone/>
            </a:pPr>
            <a:r>
              <a:rPr lang="en-US" sz="1400" dirty="0">
                <a:solidFill>
                  <a:srgbClr val="DAD8E9"/>
                </a:solidFill>
                <a:latin typeface="Prompt Medium" pitchFamily="34" charset="0"/>
                <a:ea typeface="Prompt Medium" pitchFamily="34" charset="-122"/>
                <a:cs typeface="Prompt Medium" pitchFamily="34" charset="-120"/>
              </a:rPr>
              <a:t>5. Continuous Improvement</a:t>
            </a:r>
            <a:endParaRPr lang="en-US" sz="1400" dirty="0"/>
          </a:p>
        </p:txBody>
      </p:sp>
      <p:sp>
        <p:nvSpPr>
          <p:cNvPr id="29" name="Text 27"/>
          <p:cNvSpPr/>
          <p:nvPr/>
        </p:nvSpPr>
        <p:spPr>
          <a:xfrm>
            <a:off x="1682353" y="7113746"/>
            <a:ext cx="12387263" cy="512683"/>
          </a:xfrm>
          <a:prstGeom prst="rect">
            <a:avLst/>
          </a:prstGeom>
          <a:noFill/>
          <a:ln/>
        </p:spPr>
        <p:txBody>
          <a:bodyPr wrap="square" lIns="0" tIns="0" rIns="0" bIns="0" rtlCol="0" anchor="t"/>
          <a:lstStyle/>
          <a:p>
            <a:pPr algn="l" indent="0" marL="0">
              <a:lnSpc>
                <a:spcPts val="2000"/>
              </a:lnSpc>
              <a:buNone/>
            </a:pPr>
            <a:r>
              <a:rPr lang="en-US" sz="1250" dirty="0">
                <a:solidFill>
                  <a:srgbClr val="DAD8E9"/>
                </a:solidFill>
                <a:latin typeface="Mukta Light" pitchFamily="34" charset="0"/>
                <a:ea typeface="Mukta Light" pitchFamily="34" charset="-122"/>
                <a:cs typeface="Mukta Light" pitchFamily="34" charset="-120"/>
              </a:rPr>
              <a:t>The performance of the ML and IP system is continuously monitored and improved. This involves collecting feedback from the system's performance, retraining the model with new data, and refining the system's parameters to enhance its accuracy and effectiveness.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3401" y="426958"/>
            <a:ext cx="8276153" cy="431244"/>
          </a:xfrm>
          <a:prstGeom prst="rect">
            <a:avLst/>
          </a:prstGeom>
          <a:noFill/>
          <a:ln/>
        </p:spPr>
        <p:txBody>
          <a:bodyPr wrap="none" lIns="0" tIns="0" rIns="0" bIns="0" rtlCol="0" anchor="t"/>
          <a:lstStyle/>
          <a:p>
            <a:pPr indent="0" marL="0">
              <a:lnSpc>
                <a:spcPts val="3350"/>
              </a:lnSpc>
              <a:buNone/>
            </a:pPr>
            <a:r>
              <a:rPr lang="en-US" sz="2700" dirty="0">
                <a:solidFill>
                  <a:srgbClr val="C6BFEE"/>
                </a:solidFill>
                <a:latin typeface="Prompt Medium" pitchFamily="34" charset="0"/>
                <a:ea typeface="Prompt Medium" pitchFamily="34" charset="-122"/>
                <a:cs typeface="Prompt Medium" pitchFamily="34" charset="-120"/>
              </a:rPr>
              <a:t>How ML and IP Systems Work for Quality Control</a:t>
            </a:r>
            <a:endParaRPr lang="en-US" sz="2700" dirty="0"/>
          </a:p>
        </p:txBody>
      </p:sp>
      <p:sp>
        <p:nvSpPr>
          <p:cNvPr id="3" name="Text 1"/>
          <p:cNvSpPr/>
          <p:nvPr/>
        </p:nvSpPr>
        <p:spPr>
          <a:xfrm>
            <a:off x="543401" y="1168718"/>
            <a:ext cx="13543598" cy="248364"/>
          </a:xfrm>
          <a:prstGeom prst="rect">
            <a:avLst/>
          </a:prstGeom>
          <a:noFill/>
          <a:ln/>
        </p:spPr>
        <p:txBody>
          <a:bodyPr wrap="none" lIns="0" tIns="0" rIns="0" bIns="0" rtlCol="0" anchor="t"/>
          <a:lstStyle/>
          <a:p>
            <a:pPr indent="0" marL="0">
              <a:lnSpc>
                <a:spcPts val="1950"/>
              </a:lnSpc>
              <a:buNone/>
            </a:pPr>
            <a:r>
              <a:rPr lang="en-US" sz="1200" dirty="0">
                <a:solidFill>
                  <a:srgbClr val="DAD8E9"/>
                </a:solidFill>
                <a:latin typeface="Mukta Light" pitchFamily="34" charset="0"/>
                <a:ea typeface="Mukta Light" pitchFamily="34" charset="-122"/>
                <a:cs typeface="Mukta Light" pitchFamily="34" charset="-120"/>
              </a:rPr>
              <a:t>ML and IP systems work by analyzing images of products and identifying patterns that indicate defects. The process typically involves the following steps:</a:t>
            </a:r>
            <a:endParaRPr lang="en-US" sz="1200" dirty="0"/>
          </a:p>
        </p:txBody>
      </p:sp>
      <p:pic>
        <p:nvPicPr>
          <p:cNvPr id="4" name="Image 0" descr="preencoded.png">    </p:cNvPr>
          <p:cNvPicPr>
            <a:picLocks noChangeAspect="1"/>
          </p:cNvPicPr>
          <p:nvPr/>
        </p:nvPicPr>
        <p:blipFill>
          <a:blip r:embed="rId1"/>
          <a:stretch>
            <a:fillRect/>
          </a:stretch>
        </p:blipFill>
        <p:spPr>
          <a:xfrm>
            <a:off x="543401" y="1591747"/>
            <a:ext cx="776287" cy="1242179"/>
          </a:xfrm>
          <a:prstGeom prst="rect">
            <a:avLst/>
          </a:prstGeom>
        </p:spPr>
      </p:pic>
      <p:sp>
        <p:nvSpPr>
          <p:cNvPr id="5" name="Text 2"/>
          <p:cNvSpPr/>
          <p:nvPr/>
        </p:nvSpPr>
        <p:spPr>
          <a:xfrm>
            <a:off x="1552575" y="1747004"/>
            <a:ext cx="1725216" cy="215622"/>
          </a:xfrm>
          <a:prstGeom prst="rect">
            <a:avLst/>
          </a:prstGeom>
          <a:noFill/>
          <a:ln/>
        </p:spPr>
        <p:txBody>
          <a:bodyPr wrap="none" lIns="0" tIns="0" rIns="0" bIns="0" rtlCol="0" anchor="t"/>
          <a:lstStyle/>
          <a:p>
            <a:pPr algn="l" indent="0" marL="0">
              <a:lnSpc>
                <a:spcPts val="1650"/>
              </a:lnSpc>
              <a:buNone/>
            </a:pPr>
            <a:r>
              <a:rPr lang="en-US" sz="1350" dirty="0">
                <a:solidFill>
                  <a:srgbClr val="DAD8E9"/>
                </a:solidFill>
                <a:latin typeface="Prompt Medium" pitchFamily="34" charset="0"/>
                <a:ea typeface="Prompt Medium" pitchFamily="34" charset="-122"/>
                <a:cs typeface="Prompt Medium" pitchFamily="34" charset="-120"/>
              </a:rPr>
              <a:t>1. Image Acquisition</a:t>
            </a:r>
            <a:endParaRPr lang="en-US" sz="1350" dirty="0"/>
          </a:p>
        </p:txBody>
      </p:sp>
      <p:sp>
        <p:nvSpPr>
          <p:cNvPr id="6" name="Text 3"/>
          <p:cNvSpPr/>
          <p:nvPr/>
        </p:nvSpPr>
        <p:spPr>
          <a:xfrm>
            <a:off x="1552575" y="2055733"/>
            <a:ext cx="12534424" cy="248364"/>
          </a:xfrm>
          <a:prstGeom prst="rect">
            <a:avLst/>
          </a:prstGeom>
          <a:noFill/>
          <a:ln/>
        </p:spPr>
        <p:txBody>
          <a:bodyPr wrap="none" lIns="0" tIns="0" rIns="0" bIns="0" rtlCol="0" anchor="t"/>
          <a:lstStyle/>
          <a:p>
            <a:pPr algn="l" indent="0" marL="0">
              <a:lnSpc>
                <a:spcPts val="1950"/>
              </a:lnSpc>
              <a:buNone/>
            </a:pPr>
            <a:r>
              <a:rPr lang="en-US" sz="1200" dirty="0">
                <a:solidFill>
                  <a:srgbClr val="DAD8E9"/>
                </a:solidFill>
                <a:latin typeface="Mukta Light" pitchFamily="34" charset="0"/>
                <a:ea typeface="Mukta Light" pitchFamily="34" charset="-122"/>
                <a:cs typeface="Mukta Light" pitchFamily="34" charset="-120"/>
              </a:rPr>
              <a:t>The system acquires images of products using cameras or sensors. These images can be captured in real-time as products move along a conveyor belt or during offline inspection.</a:t>
            </a:r>
            <a:endParaRPr lang="en-US" sz="1200" dirty="0"/>
          </a:p>
        </p:txBody>
      </p:sp>
      <p:pic>
        <p:nvPicPr>
          <p:cNvPr id="7" name="Image 1" descr="preencoded.png">    </p:cNvPr>
          <p:cNvPicPr>
            <a:picLocks noChangeAspect="1"/>
          </p:cNvPicPr>
          <p:nvPr/>
        </p:nvPicPr>
        <p:blipFill>
          <a:blip r:embed="rId2"/>
          <a:stretch>
            <a:fillRect/>
          </a:stretch>
        </p:blipFill>
        <p:spPr>
          <a:xfrm>
            <a:off x="543401" y="2833926"/>
            <a:ext cx="776287" cy="1242179"/>
          </a:xfrm>
          <a:prstGeom prst="rect">
            <a:avLst/>
          </a:prstGeom>
        </p:spPr>
      </p:pic>
      <p:sp>
        <p:nvSpPr>
          <p:cNvPr id="8" name="Text 4"/>
          <p:cNvSpPr/>
          <p:nvPr/>
        </p:nvSpPr>
        <p:spPr>
          <a:xfrm>
            <a:off x="1552575" y="2989183"/>
            <a:ext cx="1964412" cy="215622"/>
          </a:xfrm>
          <a:prstGeom prst="rect">
            <a:avLst/>
          </a:prstGeom>
          <a:noFill/>
          <a:ln/>
        </p:spPr>
        <p:txBody>
          <a:bodyPr wrap="none" lIns="0" tIns="0" rIns="0" bIns="0" rtlCol="0" anchor="t"/>
          <a:lstStyle/>
          <a:p>
            <a:pPr algn="l" indent="0" marL="0">
              <a:lnSpc>
                <a:spcPts val="1650"/>
              </a:lnSpc>
              <a:buNone/>
            </a:pPr>
            <a:r>
              <a:rPr lang="en-US" sz="1350" dirty="0">
                <a:solidFill>
                  <a:srgbClr val="DAD8E9"/>
                </a:solidFill>
                <a:latin typeface="Prompt Medium" pitchFamily="34" charset="0"/>
                <a:ea typeface="Prompt Medium" pitchFamily="34" charset="-122"/>
                <a:cs typeface="Prompt Medium" pitchFamily="34" charset="-120"/>
              </a:rPr>
              <a:t>2. Image Preprocessing</a:t>
            </a:r>
            <a:endParaRPr lang="en-US" sz="1350" dirty="0"/>
          </a:p>
        </p:txBody>
      </p:sp>
      <p:sp>
        <p:nvSpPr>
          <p:cNvPr id="9" name="Text 5"/>
          <p:cNvSpPr/>
          <p:nvPr/>
        </p:nvSpPr>
        <p:spPr>
          <a:xfrm>
            <a:off x="1552575" y="3297912"/>
            <a:ext cx="12534424" cy="496729"/>
          </a:xfrm>
          <a:prstGeom prst="rect">
            <a:avLst/>
          </a:prstGeom>
          <a:noFill/>
          <a:ln/>
        </p:spPr>
        <p:txBody>
          <a:bodyPr wrap="square" lIns="0" tIns="0" rIns="0" bIns="0" rtlCol="0" anchor="t"/>
          <a:lstStyle/>
          <a:p>
            <a:pPr algn="l" indent="0" marL="0">
              <a:lnSpc>
                <a:spcPts val="1950"/>
              </a:lnSpc>
              <a:buNone/>
            </a:pPr>
            <a:r>
              <a:rPr lang="en-US" sz="1200" dirty="0">
                <a:solidFill>
                  <a:srgbClr val="DAD8E9"/>
                </a:solidFill>
                <a:latin typeface="Mukta Light" pitchFamily="34" charset="0"/>
                <a:ea typeface="Mukta Light" pitchFamily="34" charset="-122"/>
                <a:cs typeface="Mukta Light" pitchFamily="34" charset="-120"/>
              </a:rPr>
              <a:t>The acquired images are preprocessed to enhance their quality and remove noise. This step includes operations like resizing, cropping, and converting the images to grayscale or a different color space.</a:t>
            </a:r>
            <a:endParaRPr lang="en-US" sz="1200" dirty="0"/>
          </a:p>
        </p:txBody>
      </p:sp>
      <p:pic>
        <p:nvPicPr>
          <p:cNvPr id="10" name="Image 2" descr="preencoded.png">    </p:cNvPr>
          <p:cNvPicPr>
            <a:picLocks noChangeAspect="1"/>
          </p:cNvPicPr>
          <p:nvPr/>
        </p:nvPicPr>
        <p:blipFill>
          <a:blip r:embed="rId3"/>
          <a:stretch>
            <a:fillRect/>
          </a:stretch>
        </p:blipFill>
        <p:spPr>
          <a:xfrm>
            <a:off x="543401" y="4076105"/>
            <a:ext cx="776287" cy="1242179"/>
          </a:xfrm>
          <a:prstGeom prst="rect">
            <a:avLst/>
          </a:prstGeom>
        </p:spPr>
      </p:pic>
      <p:sp>
        <p:nvSpPr>
          <p:cNvPr id="11" name="Text 6"/>
          <p:cNvSpPr/>
          <p:nvPr/>
        </p:nvSpPr>
        <p:spPr>
          <a:xfrm>
            <a:off x="1552575" y="4231362"/>
            <a:ext cx="1725216" cy="215622"/>
          </a:xfrm>
          <a:prstGeom prst="rect">
            <a:avLst/>
          </a:prstGeom>
          <a:noFill/>
          <a:ln/>
        </p:spPr>
        <p:txBody>
          <a:bodyPr wrap="none" lIns="0" tIns="0" rIns="0" bIns="0" rtlCol="0" anchor="t"/>
          <a:lstStyle/>
          <a:p>
            <a:pPr algn="l" indent="0" marL="0">
              <a:lnSpc>
                <a:spcPts val="1650"/>
              </a:lnSpc>
              <a:buNone/>
            </a:pPr>
            <a:r>
              <a:rPr lang="en-US" sz="1350" dirty="0">
                <a:solidFill>
                  <a:srgbClr val="DAD8E9"/>
                </a:solidFill>
                <a:latin typeface="Prompt Medium" pitchFamily="34" charset="0"/>
                <a:ea typeface="Prompt Medium" pitchFamily="34" charset="-122"/>
                <a:cs typeface="Prompt Medium" pitchFamily="34" charset="-120"/>
              </a:rPr>
              <a:t>3. Feature Extraction</a:t>
            </a:r>
            <a:endParaRPr lang="en-US" sz="1350" dirty="0"/>
          </a:p>
        </p:txBody>
      </p:sp>
      <p:sp>
        <p:nvSpPr>
          <p:cNvPr id="12" name="Text 7"/>
          <p:cNvSpPr/>
          <p:nvPr/>
        </p:nvSpPr>
        <p:spPr>
          <a:xfrm>
            <a:off x="1552575" y="4540091"/>
            <a:ext cx="12534424" cy="496729"/>
          </a:xfrm>
          <a:prstGeom prst="rect">
            <a:avLst/>
          </a:prstGeom>
          <a:noFill/>
          <a:ln/>
        </p:spPr>
        <p:txBody>
          <a:bodyPr wrap="square" lIns="0" tIns="0" rIns="0" bIns="0" rtlCol="0" anchor="t"/>
          <a:lstStyle/>
          <a:p>
            <a:pPr algn="l" indent="0" marL="0">
              <a:lnSpc>
                <a:spcPts val="1950"/>
              </a:lnSpc>
              <a:buNone/>
            </a:pPr>
            <a:r>
              <a:rPr lang="en-US" sz="1200" dirty="0">
                <a:solidFill>
                  <a:srgbClr val="DAD8E9"/>
                </a:solidFill>
                <a:latin typeface="Mukta Light" pitchFamily="34" charset="0"/>
                <a:ea typeface="Mukta Light" pitchFamily="34" charset="-122"/>
                <a:cs typeface="Mukta Light" pitchFamily="34" charset="-120"/>
              </a:rPr>
              <a:t>Features that are relevant for defect detection are extracted from the preprocessed images. These features can include color variations, shape deviations, texture patterns, and other characteristics that distinguish defective products from good ones.</a:t>
            </a:r>
            <a:endParaRPr lang="en-US" sz="1200" dirty="0"/>
          </a:p>
        </p:txBody>
      </p:sp>
      <p:pic>
        <p:nvPicPr>
          <p:cNvPr id="13" name="Image 3" descr="preencoded.png">    </p:cNvPr>
          <p:cNvPicPr>
            <a:picLocks noChangeAspect="1"/>
          </p:cNvPicPr>
          <p:nvPr/>
        </p:nvPicPr>
        <p:blipFill>
          <a:blip r:embed="rId4"/>
          <a:stretch>
            <a:fillRect/>
          </a:stretch>
        </p:blipFill>
        <p:spPr>
          <a:xfrm>
            <a:off x="543401" y="5318284"/>
            <a:ext cx="776287" cy="1242179"/>
          </a:xfrm>
          <a:prstGeom prst="rect">
            <a:avLst/>
          </a:prstGeom>
        </p:spPr>
      </p:pic>
      <p:sp>
        <p:nvSpPr>
          <p:cNvPr id="14" name="Text 8"/>
          <p:cNvSpPr/>
          <p:nvPr/>
        </p:nvSpPr>
        <p:spPr>
          <a:xfrm>
            <a:off x="1552575" y="5473541"/>
            <a:ext cx="1914287" cy="215622"/>
          </a:xfrm>
          <a:prstGeom prst="rect">
            <a:avLst/>
          </a:prstGeom>
          <a:noFill/>
          <a:ln/>
        </p:spPr>
        <p:txBody>
          <a:bodyPr wrap="none" lIns="0" tIns="0" rIns="0" bIns="0" rtlCol="0" anchor="t"/>
          <a:lstStyle/>
          <a:p>
            <a:pPr algn="l" indent="0" marL="0">
              <a:lnSpc>
                <a:spcPts val="1650"/>
              </a:lnSpc>
              <a:buNone/>
            </a:pPr>
            <a:r>
              <a:rPr lang="en-US" sz="1350" dirty="0">
                <a:solidFill>
                  <a:srgbClr val="DAD8E9"/>
                </a:solidFill>
                <a:latin typeface="Prompt Medium" pitchFamily="34" charset="0"/>
                <a:ea typeface="Prompt Medium" pitchFamily="34" charset="-122"/>
                <a:cs typeface="Prompt Medium" pitchFamily="34" charset="-120"/>
              </a:rPr>
              <a:t>4. Defect Classification</a:t>
            </a:r>
            <a:endParaRPr lang="en-US" sz="1350" dirty="0"/>
          </a:p>
        </p:txBody>
      </p:sp>
      <p:sp>
        <p:nvSpPr>
          <p:cNvPr id="15" name="Text 9"/>
          <p:cNvSpPr/>
          <p:nvPr/>
        </p:nvSpPr>
        <p:spPr>
          <a:xfrm>
            <a:off x="1552575" y="5782270"/>
            <a:ext cx="12534424" cy="496729"/>
          </a:xfrm>
          <a:prstGeom prst="rect">
            <a:avLst/>
          </a:prstGeom>
          <a:noFill/>
          <a:ln/>
        </p:spPr>
        <p:txBody>
          <a:bodyPr wrap="square" lIns="0" tIns="0" rIns="0" bIns="0" rtlCol="0" anchor="t"/>
          <a:lstStyle/>
          <a:p>
            <a:pPr algn="l" indent="0" marL="0">
              <a:lnSpc>
                <a:spcPts val="1950"/>
              </a:lnSpc>
              <a:buNone/>
            </a:pPr>
            <a:r>
              <a:rPr lang="en-US" sz="1200" dirty="0">
                <a:solidFill>
                  <a:srgbClr val="DAD8E9"/>
                </a:solidFill>
                <a:latin typeface="Mukta Light" pitchFamily="34" charset="0"/>
                <a:ea typeface="Mukta Light" pitchFamily="34" charset="-122"/>
                <a:cs typeface="Mukta Light" pitchFamily="34" charset="-120"/>
              </a:rPr>
              <a:t>The extracted features are used to classify the products as either good or defective. This is done by comparing the features to patterns learned during the model training process. The system can also categorize defects into different types, such as scratches, dents, or missing parts.</a:t>
            </a:r>
            <a:endParaRPr lang="en-US" sz="1200" dirty="0"/>
          </a:p>
        </p:txBody>
      </p:sp>
      <p:pic>
        <p:nvPicPr>
          <p:cNvPr id="16" name="Image 4" descr="preencoded.png">    </p:cNvPr>
          <p:cNvPicPr>
            <a:picLocks noChangeAspect="1"/>
          </p:cNvPicPr>
          <p:nvPr/>
        </p:nvPicPr>
        <p:blipFill>
          <a:blip r:embed="rId5"/>
          <a:stretch>
            <a:fillRect/>
          </a:stretch>
        </p:blipFill>
        <p:spPr>
          <a:xfrm>
            <a:off x="543401" y="6560463"/>
            <a:ext cx="776287" cy="1242179"/>
          </a:xfrm>
          <a:prstGeom prst="rect">
            <a:avLst/>
          </a:prstGeom>
        </p:spPr>
      </p:pic>
      <p:sp>
        <p:nvSpPr>
          <p:cNvPr id="17" name="Text 10"/>
          <p:cNvSpPr/>
          <p:nvPr/>
        </p:nvSpPr>
        <p:spPr>
          <a:xfrm>
            <a:off x="1552575" y="6715720"/>
            <a:ext cx="1778556" cy="215622"/>
          </a:xfrm>
          <a:prstGeom prst="rect">
            <a:avLst/>
          </a:prstGeom>
          <a:noFill/>
          <a:ln/>
        </p:spPr>
        <p:txBody>
          <a:bodyPr wrap="none" lIns="0" tIns="0" rIns="0" bIns="0" rtlCol="0" anchor="t"/>
          <a:lstStyle/>
          <a:p>
            <a:pPr algn="l" indent="0" marL="0">
              <a:lnSpc>
                <a:spcPts val="1650"/>
              </a:lnSpc>
              <a:buNone/>
            </a:pPr>
            <a:r>
              <a:rPr lang="en-US" sz="1350" dirty="0">
                <a:solidFill>
                  <a:srgbClr val="DAD8E9"/>
                </a:solidFill>
                <a:latin typeface="Prompt Medium" pitchFamily="34" charset="0"/>
                <a:ea typeface="Prompt Medium" pitchFamily="34" charset="-122"/>
                <a:cs typeface="Prompt Medium" pitchFamily="34" charset="-120"/>
              </a:rPr>
              <a:t>5. Output and Action</a:t>
            </a:r>
            <a:endParaRPr lang="en-US" sz="1350" dirty="0"/>
          </a:p>
        </p:txBody>
      </p:sp>
      <p:sp>
        <p:nvSpPr>
          <p:cNvPr id="18" name="Text 11"/>
          <p:cNvSpPr/>
          <p:nvPr/>
        </p:nvSpPr>
        <p:spPr>
          <a:xfrm>
            <a:off x="1552575" y="7024449"/>
            <a:ext cx="12534424" cy="496729"/>
          </a:xfrm>
          <a:prstGeom prst="rect">
            <a:avLst/>
          </a:prstGeom>
          <a:noFill/>
          <a:ln/>
        </p:spPr>
        <p:txBody>
          <a:bodyPr wrap="square" lIns="0" tIns="0" rIns="0" bIns="0" rtlCol="0" anchor="t"/>
          <a:lstStyle/>
          <a:p>
            <a:pPr algn="l" indent="0" marL="0">
              <a:lnSpc>
                <a:spcPts val="1950"/>
              </a:lnSpc>
              <a:buNone/>
            </a:pPr>
            <a:r>
              <a:rPr lang="en-US" sz="1200" dirty="0">
                <a:solidFill>
                  <a:srgbClr val="DAD8E9"/>
                </a:solidFill>
                <a:latin typeface="Mukta Light" pitchFamily="34" charset="0"/>
                <a:ea typeface="Mukta Light" pitchFamily="34" charset="-122"/>
                <a:cs typeface="Mukta Light" pitchFamily="34" charset="-120"/>
              </a:rPr>
              <a:t>The system outputs the classification results, highlighting any detected defects and providing information about their location and type. This information can be used to trigger automated actions, such as rejecting defective products, adjusting manufacturing processes, or alerting operators for further inspection.</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8884" y="626626"/>
            <a:ext cx="9031605" cy="475298"/>
          </a:xfrm>
          <a:prstGeom prst="rect">
            <a:avLst/>
          </a:prstGeom>
          <a:noFill/>
          <a:ln/>
        </p:spPr>
        <p:txBody>
          <a:bodyPr wrap="none" lIns="0" tIns="0" rIns="0" bIns="0" rtlCol="0" anchor="t"/>
          <a:lstStyle/>
          <a:p>
            <a:pPr indent="0" marL="0">
              <a:lnSpc>
                <a:spcPts val="3700"/>
              </a:lnSpc>
              <a:buNone/>
            </a:pPr>
            <a:r>
              <a:rPr lang="en-US" sz="2950" dirty="0">
                <a:solidFill>
                  <a:srgbClr val="C6BFEE"/>
                </a:solidFill>
                <a:latin typeface="Prompt Medium" pitchFamily="34" charset="0"/>
                <a:ea typeface="Prompt Medium" pitchFamily="34" charset="-122"/>
                <a:cs typeface="Prompt Medium" pitchFamily="34" charset="-120"/>
              </a:rPr>
              <a:t>The Process of ML and IP-Driven Quality Control</a:t>
            </a:r>
            <a:endParaRPr lang="en-US" sz="2950" dirty="0"/>
          </a:p>
        </p:txBody>
      </p:sp>
      <p:sp>
        <p:nvSpPr>
          <p:cNvPr id="3" name="Text 1"/>
          <p:cNvSpPr/>
          <p:nvPr/>
        </p:nvSpPr>
        <p:spPr>
          <a:xfrm>
            <a:off x="598884" y="1444109"/>
            <a:ext cx="13432631" cy="273725"/>
          </a:xfrm>
          <a:prstGeom prst="rect">
            <a:avLst/>
          </a:prstGeom>
          <a:noFill/>
          <a:ln/>
        </p:spPr>
        <p:txBody>
          <a:bodyPr wrap="none" lIns="0" tIns="0" rIns="0" bIns="0" rtlCol="0" anchor="t"/>
          <a:lstStyle/>
          <a:p>
            <a:pPr indent="0" marL="0">
              <a:lnSpc>
                <a:spcPts val="2150"/>
              </a:lnSpc>
              <a:buNone/>
            </a:pPr>
            <a:r>
              <a:rPr lang="en-US" sz="1300" dirty="0">
                <a:solidFill>
                  <a:srgbClr val="DAD8E9"/>
                </a:solidFill>
                <a:latin typeface="Mukta Light" pitchFamily="34" charset="0"/>
                <a:ea typeface="Mukta Light" pitchFamily="34" charset="-122"/>
                <a:cs typeface="Mukta Light" pitchFamily="34" charset="-120"/>
              </a:rPr>
              <a:t>The process of ML and IP-driven quality control involves several steps, from image acquisition to defect identification and action. Here is a detailed overview:</a:t>
            </a:r>
            <a:endParaRPr lang="en-US" sz="1300" dirty="0"/>
          </a:p>
        </p:txBody>
      </p:sp>
      <p:sp>
        <p:nvSpPr>
          <p:cNvPr id="4" name="Shape 2"/>
          <p:cNvSpPr/>
          <p:nvPr/>
        </p:nvSpPr>
        <p:spPr>
          <a:xfrm>
            <a:off x="7303770" y="1910239"/>
            <a:ext cx="22860" cy="5692616"/>
          </a:xfrm>
          <a:prstGeom prst="roundRect">
            <a:avLst>
              <a:gd name="adj" fmla="val 314414"/>
            </a:avLst>
          </a:prstGeom>
          <a:solidFill>
            <a:srgbClr val="6D4562"/>
          </a:solidFill>
          <a:ln/>
        </p:spPr>
      </p:sp>
      <p:sp>
        <p:nvSpPr>
          <p:cNvPr id="5" name="Shape 3"/>
          <p:cNvSpPr/>
          <p:nvPr/>
        </p:nvSpPr>
        <p:spPr>
          <a:xfrm>
            <a:off x="6546711" y="2283619"/>
            <a:ext cx="598884" cy="22860"/>
          </a:xfrm>
          <a:prstGeom prst="roundRect">
            <a:avLst>
              <a:gd name="adj" fmla="val 314414"/>
            </a:avLst>
          </a:prstGeom>
          <a:solidFill>
            <a:srgbClr val="6D4562"/>
          </a:solidFill>
          <a:ln/>
        </p:spPr>
      </p:sp>
      <p:sp>
        <p:nvSpPr>
          <p:cNvPr id="6" name="Shape 4"/>
          <p:cNvSpPr/>
          <p:nvPr/>
        </p:nvSpPr>
        <p:spPr>
          <a:xfrm>
            <a:off x="7122735" y="2102644"/>
            <a:ext cx="384929" cy="384929"/>
          </a:xfrm>
          <a:prstGeom prst="roundRect">
            <a:avLst>
              <a:gd name="adj" fmla="val 18672"/>
            </a:avLst>
          </a:prstGeom>
          <a:solidFill>
            <a:srgbClr val="542C49"/>
          </a:solidFill>
          <a:ln w="7620">
            <a:solidFill>
              <a:srgbClr val="6D4562"/>
            </a:solidFill>
            <a:prstDash val="solid"/>
          </a:ln>
        </p:spPr>
      </p:sp>
      <p:sp>
        <p:nvSpPr>
          <p:cNvPr id="7" name="Text 5"/>
          <p:cNvSpPr/>
          <p:nvPr/>
        </p:nvSpPr>
        <p:spPr>
          <a:xfrm>
            <a:off x="7272516" y="2180987"/>
            <a:ext cx="85368" cy="228124"/>
          </a:xfrm>
          <a:prstGeom prst="rect">
            <a:avLst/>
          </a:prstGeom>
          <a:noFill/>
          <a:ln/>
        </p:spPr>
        <p:txBody>
          <a:bodyPr wrap="none" lIns="0" tIns="0" rIns="0" bIns="0" rtlCol="0" anchor="t"/>
          <a:lstStyle/>
          <a:p>
            <a:pPr algn="ctr" indent="0" marL="0">
              <a:lnSpc>
                <a:spcPts val="1750"/>
              </a:lnSpc>
              <a:buNone/>
            </a:pPr>
            <a:r>
              <a:rPr lang="en-US" sz="1750" dirty="0">
                <a:solidFill>
                  <a:srgbClr val="DAD8E9"/>
                </a:solidFill>
                <a:latin typeface="Prompt Medium" pitchFamily="34" charset="0"/>
                <a:ea typeface="Prompt Medium" pitchFamily="34" charset="-122"/>
                <a:cs typeface="Prompt Medium" pitchFamily="34" charset="-120"/>
              </a:rPr>
              <a:t>1</a:t>
            </a:r>
            <a:endParaRPr lang="en-US" sz="1750" dirty="0"/>
          </a:p>
        </p:txBody>
      </p:sp>
      <p:sp>
        <p:nvSpPr>
          <p:cNvPr id="8" name="Text 6"/>
          <p:cNvSpPr/>
          <p:nvPr/>
        </p:nvSpPr>
        <p:spPr>
          <a:xfrm>
            <a:off x="4472583" y="2081332"/>
            <a:ext cx="1901428" cy="237649"/>
          </a:xfrm>
          <a:prstGeom prst="rect">
            <a:avLst/>
          </a:prstGeom>
          <a:noFill/>
          <a:ln/>
        </p:spPr>
        <p:txBody>
          <a:bodyPr wrap="none" lIns="0" tIns="0" rIns="0" bIns="0" rtlCol="0" anchor="t"/>
          <a:lstStyle/>
          <a:p>
            <a:pPr algn="r" indent="0" marL="0">
              <a:lnSpc>
                <a:spcPts val="1850"/>
              </a:lnSpc>
              <a:buNone/>
            </a:pPr>
            <a:r>
              <a:rPr lang="en-US" sz="1450" dirty="0">
                <a:solidFill>
                  <a:srgbClr val="DAD8E9"/>
                </a:solidFill>
                <a:latin typeface="Prompt Medium" pitchFamily="34" charset="0"/>
                <a:ea typeface="Prompt Medium" pitchFamily="34" charset="-122"/>
                <a:cs typeface="Prompt Medium" pitchFamily="34" charset="-120"/>
              </a:rPr>
              <a:t>1. Image Acquisition</a:t>
            </a:r>
            <a:endParaRPr lang="en-US" sz="1450" dirty="0"/>
          </a:p>
        </p:txBody>
      </p:sp>
      <p:sp>
        <p:nvSpPr>
          <p:cNvPr id="9" name="Text 7"/>
          <p:cNvSpPr/>
          <p:nvPr/>
        </p:nvSpPr>
        <p:spPr>
          <a:xfrm>
            <a:off x="598884" y="2421612"/>
            <a:ext cx="5775127" cy="821174"/>
          </a:xfrm>
          <a:prstGeom prst="rect">
            <a:avLst/>
          </a:prstGeom>
          <a:noFill/>
          <a:ln/>
        </p:spPr>
        <p:txBody>
          <a:bodyPr wrap="square" lIns="0" tIns="0" rIns="0" bIns="0" rtlCol="0" anchor="t"/>
          <a:lstStyle/>
          <a:p>
            <a:pPr algn="r" indent="0" marL="0">
              <a:lnSpc>
                <a:spcPts val="2150"/>
              </a:lnSpc>
              <a:buNone/>
            </a:pPr>
            <a:r>
              <a:rPr lang="en-US" sz="1300" dirty="0">
                <a:solidFill>
                  <a:srgbClr val="DAD8E9"/>
                </a:solidFill>
                <a:latin typeface="Mukta Light" pitchFamily="34" charset="0"/>
                <a:ea typeface="Mukta Light" pitchFamily="34" charset="-122"/>
                <a:cs typeface="Mukta Light" pitchFamily="34" charset="-120"/>
              </a:rPr>
              <a:t>Cameras or sensors are strategically placed on the production line to capture images of products as they move along the conveyor belt. These images can be captured at multiple angles and resolutions to ensure comprehensive inspection.</a:t>
            </a:r>
            <a:endParaRPr lang="en-US" sz="1300" dirty="0"/>
          </a:p>
        </p:txBody>
      </p:sp>
      <p:sp>
        <p:nvSpPr>
          <p:cNvPr id="10" name="Shape 8"/>
          <p:cNvSpPr/>
          <p:nvPr/>
        </p:nvSpPr>
        <p:spPr>
          <a:xfrm>
            <a:off x="7484805" y="3139202"/>
            <a:ext cx="598884" cy="22860"/>
          </a:xfrm>
          <a:prstGeom prst="roundRect">
            <a:avLst>
              <a:gd name="adj" fmla="val 314414"/>
            </a:avLst>
          </a:prstGeom>
          <a:solidFill>
            <a:srgbClr val="6D4562"/>
          </a:solidFill>
          <a:ln/>
        </p:spPr>
      </p:sp>
      <p:sp>
        <p:nvSpPr>
          <p:cNvPr id="11" name="Shape 9"/>
          <p:cNvSpPr/>
          <p:nvPr/>
        </p:nvSpPr>
        <p:spPr>
          <a:xfrm>
            <a:off x="7122735" y="2958227"/>
            <a:ext cx="384929" cy="384929"/>
          </a:xfrm>
          <a:prstGeom prst="roundRect">
            <a:avLst>
              <a:gd name="adj" fmla="val 18672"/>
            </a:avLst>
          </a:prstGeom>
          <a:solidFill>
            <a:srgbClr val="542C49"/>
          </a:solidFill>
          <a:ln w="7620">
            <a:solidFill>
              <a:srgbClr val="6D4562"/>
            </a:solidFill>
            <a:prstDash val="solid"/>
          </a:ln>
        </p:spPr>
      </p:sp>
      <p:sp>
        <p:nvSpPr>
          <p:cNvPr id="12" name="Text 10"/>
          <p:cNvSpPr/>
          <p:nvPr/>
        </p:nvSpPr>
        <p:spPr>
          <a:xfrm>
            <a:off x="7248465" y="3036570"/>
            <a:ext cx="133469" cy="228124"/>
          </a:xfrm>
          <a:prstGeom prst="rect">
            <a:avLst/>
          </a:prstGeom>
          <a:noFill/>
          <a:ln/>
        </p:spPr>
        <p:txBody>
          <a:bodyPr wrap="none" lIns="0" tIns="0" rIns="0" bIns="0" rtlCol="0" anchor="t"/>
          <a:lstStyle/>
          <a:p>
            <a:pPr algn="ctr" indent="0" marL="0">
              <a:lnSpc>
                <a:spcPts val="1750"/>
              </a:lnSpc>
              <a:buNone/>
            </a:pPr>
            <a:r>
              <a:rPr lang="en-US" sz="1750" dirty="0">
                <a:solidFill>
                  <a:srgbClr val="DAD8E9"/>
                </a:solidFill>
                <a:latin typeface="Prompt Medium" pitchFamily="34" charset="0"/>
                <a:ea typeface="Prompt Medium" pitchFamily="34" charset="-122"/>
                <a:cs typeface="Prompt Medium" pitchFamily="34" charset="-120"/>
              </a:rPr>
              <a:t>2</a:t>
            </a:r>
            <a:endParaRPr lang="en-US" sz="1750" dirty="0"/>
          </a:p>
        </p:txBody>
      </p:sp>
      <p:sp>
        <p:nvSpPr>
          <p:cNvPr id="13" name="Text 11"/>
          <p:cNvSpPr/>
          <p:nvPr/>
        </p:nvSpPr>
        <p:spPr>
          <a:xfrm>
            <a:off x="8256389" y="2936915"/>
            <a:ext cx="2017514" cy="237649"/>
          </a:xfrm>
          <a:prstGeom prst="rect">
            <a:avLst/>
          </a:prstGeom>
          <a:noFill/>
          <a:ln/>
        </p:spPr>
        <p:txBody>
          <a:bodyPr wrap="none" lIns="0" tIns="0" rIns="0" bIns="0" rtlCol="0" anchor="t"/>
          <a:lstStyle/>
          <a:p>
            <a:pPr algn="l" indent="0" marL="0">
              <a:lnSpc>
                <a:spcPts val="1850"/>
              </a:lnSpc>
              <a:buNone/>
            </a:pPr>
            <a:r>
              <a:rPr lang="en-US" sz="1450" dirty="0">
                <a:solidFill>
                  <a:srgbClr val="DAD8E9"/>
                </a:solidFill>
                <a:latin typeface="Prompt Medium" pitchFamily="34" charset="0"/>
                <a:ea typeface="Prompt Medium" pitchFamily="34" charset="-122"/>
                <a:cs typeface="Prompt Medium" pitchFamily="34" charset="-120"/>
              </a:rPr>
              <a:t>2. Data Preprocessing</a:t>
            </a:r>
            <a:endParaRPr lang="en-US" sz="1450" dirty="0"/>
          </a:p>
        </p:txBody>
      </p:sp>
      <p:sp>
        <p:nvSpPr>
          <p:cNvPr id="14" name="Text 12"/>
          <p:cNvSpPr/>
          <p:nvPr/>
        </p:nvSpPr>
        <p:spPr>
          <a:xfrm>
            <a:off x="8256389" y="3277195"/>
            <a:ext cx="5775127" cy="821174"/>
          </a:xfrm>
          <a:prstGeom prst="rect">
            <a:avLst/>
          </a:prstGeom>
          <a:noFill/>
          <a:ln/>
        </p:spPr>
        <p:txBody>
          <a:bodyPr wrap="square" lIns="0" tIns="0" rIns="0" bIns="0" rtlCol="0" anchor="t"/>
          <a:lstStyle/>
          <a:p>
            <a:pPr algn="l" indent="0" marL="0">
              <a:lnSpc>
                <a:spcPts val="2150"/>
              </a:lnSpc>
              <a:buNone/>
            </a:pPr>
            <a:r>
              <a:rPr lang="en-US" sz="1300" dirty="0">
                <a:solidFill>
                  <a:srgbClr val="DAD8E9"/>
                </a:solidFill>
                <a:latin typeface="Mukta Light" pitchFamily="34" charset="0"/>
                <a:ea typeface="Mukta Light" pitchFamily="34" charset="-122"/>
                <a:cs typeface="Mukta Light" pitchFamily="34" charset="-120"/>
              </a:rPr>
              <a:t>The acquired images are preprocessed to remove any noise or distortions that might interfere with defect detection. This includes adjusting brightness, contrast, and color balance, as well as performing image filtering and edge enhancement.</a:t>
            </a:r>
            <a:endParaRPr lang="en-US" sz="1300" dirty="0"/>
          </a:p>
        </p:txBody>
      </p:sp>
      <p:sp>
        <p:nvSpPr>
          <p:cNvPr id="15" name="Shape 13"/>
          <p:cNvSpPr/>
          <p:nvPr/>
        </p:nvSpPr>
        <p:spPr>
          <a:xfrm>
            <a:off x="6546711" y="3976568"/>
            <a:ext cx="598884" cy="22860"/>
          </a:xfrm>
          <a:prstGeom prst="roundRect">
            <a:avLst>
              <a:gd name="adj" fmla="val 314414"/>
            </a:avLst>
          </a:prstGeom>
          <a:solidFill>
            <a:srgbClr val="6D4562"/>
          </a:solidFill>
          <a:ln/>
        </p:spPr>
      </p:sp>
      <p:sp>
        <p:nvSpPr>
          <p:cNvPr id="16" name="Shape 14"/>
          <p:cNvSpPr/>
          <p:nvPr/>
        </p:nvSpPr>
        <p:spPr>
          <a:xfrm>
            <a:off x="7122735" y="3795593"/>
            <a:ext cx="384929" cy="384929"/>
          </a:xfrm>
          <a:prstGeom prst="roundRect">
            <a:avLst>
              <a:gd name="adj" fmla="val 18672"/>
            </a:avLst>
          </a:prstGeom>
          <a:solidFill>
            <a:srgbClr val="542C49"/>
          </a:solidFill>
          <a:ln w="7620">
            <a:solidFill>
              <a:srgbClr val="6D4562"/>
            </a:solidFill>
            <a:prstDash val="solid"/>
          </a:ln>
        </p:spPr>
      </p:sp>
      <p:sp>
        <p:nvSpPr>
          <p:cNvPr id="17" name="Text 15"/>
          <p:cNvSpPr/>
          <p:nvPr/>
        </p:nvSpPr>
        <p:spPr>
          <a:xfrm>
            <a:off x="7248942" y="3873937"/>
            <a:ext cx="132398" cy="228124"/>
          </a:xfrm>
          <a:prstGeom prst="rect">
            <a:avLst/>
          </a:prstGeom>
          <a:noFill/>
          <a:ln/>
        </p:spPr>
        <p:txBody>
          <a:bodyPr wrap="none" lIns="0" tIns="0" rIns="0" bIns="0" rtlCol="0" anchor="t"/>
          <a:lstStyle/>
          <a:p>
            <a:pPr algn="ctr" indent="0" marL="0">
              <a:lnSpc>
                <a:spcPts val="1750"/>
              </a:lnSpc>
              <a:buNone/>
            </a:pPr>
            <a:r>
              <a:rPr lang="en-US" sz="1750" dirty="0">
                <a:solidFill>
                  <a:srgbClr val="DAD8E9"/>
                </a:solidFill>
                <a:latin typeface="Prompt Medium" pitchFamily="34" charset="0"/>
                <a:ea typeface="Prompt Medium" pitchFamily="34" charset="-122"/>
                <a:cs typeface="Prompt Medium" pitchFamily="34" charset="-120"/>
              </a:rPr>
              <a:t>3</a:t>
            </a:r>
            <a:endParaRPr lang="en-US" sz="1750" dirty="0"/>
          </a:p>
        </p:txBody>
      </p:sp>
      <p:sp>
        <p:nvSpPr>
          <p:cNvPr id="18" name="Text 16"/>
          <p:cNvSpPr/>
          <p:nvPr/>
        </p:nvSpPr>
        <p:spPr>
          <a:xfrm>
            <a:off x="4472583" y="3774281"/>
            <a:ext cx="1901428" cy="237649"/>
          </a:xfrm>
          <a:prstGeom prst="rect">
            <a:avLst/>
          </a:prstGeom>
          <a:noFill/>
          <a:ln/>
        </p:spPr>
        <p:txBody>
          <a:bodyPr wrap="none" lIns="0" tIns="0" rIns="0" bIns="0" rtlCol="0" anchor="t"/>
          <a:lstStyle/>
          <a:p>
            <a:pPr algn="r" indent="0" marL="0">
              <a:lnSpc>
                <a:spcPts val="1850"/>
              </a:lnSpc>
              <a:buNone/>
            </a:pPr>
            <a:r>
              <a:rPr lang="en-US" sz="1450" dirty="0">
                <a:solidFill>
                  <a:srgbClr val="DAD8E9"/>
                </a:solidFill>
                <a:latin typeface="Prompt Medium" pitchFamily="34" charset="0"/>
                <a:ea typeface="Prompt Medium" pitchFamily="34" charset="-122"/>
                <a:cs typeface="Prompt Medium" pitchFamily="34" charset="-120"/>
              </a:rPr>
              <a:t>3. Feature Extraction</a:t>
            </a:r>
            <a:endParaRPr lang="en-US" sz="1450" dirty="0"/>
          </a:p>
        </p:txBody>
      </p:sp>
      <p:sp>
        <p:nvSpPr>
          <p:cNvPr id="19" name="Text 17"/>
          <p:cNvSpPr/>
          <p:nvPr/>
        </p:nvSpPr>
        <p:spPr>
          <a:xfrm>
            <a:off x="598884" y="4114562"/>
            <a:ext cx="5775127" cy="1368623"/>
          </a:xfrm>
          <a:prstGeom prst="rect">
            <a:avLst/>
          </a:prstGeom>
          <a:noFill/>
          <a:ln/>
        </p:spPr>
        <p:txBody>
          <a:bodyPr wrap="square" lIns="0" tIns="0" rIns="0" bIns="0" rtlCol="0" anchor="t"/>
          <a:lstStyle/>
          <a:p>
            <a:pPr algn="r" indent="0" marL="0">
              <a:lnSpc>
                <a:spcPts val="2150"/>
              </a:lnSpc>
              <a:buNone/>
            </a:pPr>
            <a:r>
              <a:rPr lang="en-US" sz="1300" dirty="0">
                <a:solidFill>
                  <a:srgbClr val="DAD8E9"/>
                </a:solidFill>
                <a:latin typeface="Mukta Light" pitchFamily="34" charset="0"/>
                <a:ea typeface="Mukta Light" pitchFamily="34" charset="-122"/>
                <a:cs typeface="Mukta Light" pitchFamily="34" charset="-120"/>
              </a:rPr>
              <a:t>The preprocessed images are analyzed to extract features that are relevant for defect detection. These features can include shape, size, color, texture, and other characteristics that distinguish defective products from good ones. Different feature extraction techniques are available, depending on the type of defects being targeted.</a:t>
            </a:r>
            <a:endParaRPr lang="en-US" sz="1300" dirty="0"/>
          </a:p>
        </p:txBody>
      </p:sp>
      <p:sp>
        <p:nvSpPr>
          <p:cNvPr id="20" name="Shape 18"/>
          <p:cNvSpPr/>
          <p:nvPr/>
        </p:nvSpPr>
        <p:spPr>
          <a:xfrm>
            <a:off x="7484805" y="5087660"/>
            <a:ext cx="598884" cy="22860"/>
          </a:xfrm>
          <a:prstGeom prst="roundRect">
            <a:avLst>
              <a:gd name="adj" fmla="val 314414"/>
            </a:avLst>
          </a:prstGeom>
          <a:solidFill>
            <a:srgbClr val="6D4562"/>
          </a:solidFill>
          <a:ln/>
        </p:spPr>
      </p:sp>
      <p:sp>
        <p:nvSpPr>
          <p:cNvPr id="21" name="Shape 19"/>
          <p:cNvSpPr/>
          <p:nvPr/>
        </p:nvSpPr>
        <p:spPr>
          <a:xfrm>
            <a:off x="7122735" y="4906685"/>
            <a:ext cx="384929" cy="384929"/>
          </a:xfrm>
          <a:prstGeom prst="roundRect">
            <a:avLst>
              <a:gd name="adj" fmla="val 18672"/>
            </a:avLst>
          </a:prstGeom>
          <a:solidFill>
            <a:srgbClr val="542C49"/>
          </a:solidFill>
          <a:ln w="7620">
            <a:solidFill>
              <a:srgbClr val="6D4562"/>
            </a:solidFill>
            <a:prstDash val="solid"/>
          </a:ln>
        </p:spPr>
      </p:sp>
      <p:sp>
        <p:nvSpPr>
          <p:cNvPr id="22" name="Text 20"/>
          <p:cNvSpPr/>
          <p:nvPr/>
        </p:nvSpPr>
        <p:spPr>
          <a:xfrm>
            <a:off x="7245727" y="4985028"/>
            <a:ext cx="138946" cy="228124"/>
          </a:xfrm>
          <a:prstGeom prst="rect">
            <a:avLst/>
          </a:prstGeom>
          <a:noFill/>
          <a:ln/>
        </p:spPr>
        <p:txBody>
          <a:bodyPr wrap="none" lIns="0" tIns="0" rIns="0" bIns="0" rtlCol="0" anchor="t"/>
          <a:lstStyle/>
          <a:p>
            <a:pPr algn="ctr" indent="0" marL="0">
              <a:lnSpc>
                <a:spcPts val="1750"/>
              </a:lnSpc>
              <a:buNone/>
            </a:pPr>
            <a:r>
              <a:rPr lang="en-US" sz="1750" dirty="0">
                <a:solidFill>
                  <a:srgbClr val="DAD8E9"/>
                </a:solidFill>
                <a:latin typeface="Prompt Medium" pitchFamily="34" charset="0"/>
                <a:ea typeface="Prompt Medium" pitchFamily="34" charset="-122"/>
                <a:cs typeface="Prompt Medium" pitchFamily="34" charset="-120"/>
              </a:rPr>
              <a:t>4</a:t>
            </a:r>
            <a:endParaRPr lang="en-US" sz="1750" dirty="0"/>
          </a:p>
        </p:txBody>
      </p:sp>
      <p:sp>
        <p:nvSpPr>
          <p:cNvPr id="23" name="Text 21"/>
          <p:cNvSpPr/>
          <p:nvPr/>
        </p:nvSpPr>
        <p:spPr>
          <a:xfrm>
            <a:off x="8256389" y="4885373"/>
            <a:ext cx="2109907" cy="237649"/>
          </a:xfrm>
          <a:prstGeom prst="rect">
            <a:avLst/>
          </a:prstGeom>
          <a:noFill/>
          <a:ln/>
        </p:spPr>
        <p:txBody>
          <a:bodyPr wrap="none" lIns="0" tIns="0" rIns="0" bIns="0" rtlCol="0" anchor="t"/>
          <a:lstStyle/>
          <a:p>
            <a:pPr algn="l" indent="0" marL="0">
              <a:lnSpc>
                <a:spcPts val="1850"/>
              </a:lnSpc>
              <a:buNone/>
            </a:pPr>
            <a:r>
              <a:rPr lang="en-US" sz="1450" dirty="0">
                <a:solidFill>
                  <a:srgbClr val="DAD8E9"/>
                </a:solidFill>
                <a:latin typeface="Prompt Medium" pitchFamily="34" charset="0"/>
                <a:ea typeface="Prompt Medium" pitchFamily="34" charset="-122"/>
                <a:cs typeface="Prompt Medium" pitchFamily="34" charset="-120"/>
              </a:rPr>
              <a:t>4. Defect Classification</a:t>
            </a:r>
            <a:endParaRPr lang="en-US" sz="1450" dirty="0"/>
          </a:p>
        </p:txBody>
      </p:sp>
      <p:sp>
        <p:nvSpPr>
          <p:cNvPr id="24" name="Text 22"/>
          <p:cNvSpPr/>
          <p:nvPr/>
        </p:nvSpPr>
        <p:spPr>
          <a:xfrm>
            <a:off x="8256389" y="5225653"/>
            <a:ext cx="5775127" cy="1094899"/>
          </a:xfrm>
          <a:prstGeom prst="rect">
            <a:avLst/>
          </a:prstGeom>
          <a:noFill/>
          <a:ln/>
        </p:spPr>
        <p:txBody>
          <a:bodyPr wrap="square" lIns="0" tIns="0" rIns="0" bIns="0" rtlCol="0" anchor="t"/>
          <a:lstStyle/>
          <a:p>
            <a:pPr algn="l" indent="0" marL="0">
              <a:lnSpc>
                <a:spcPts val="2150"/>
              </a:lnSpc>
              <a:buNone/>
            </a:pPr>
            <a:r>
              <a:rPr lang="en-US" sz="1300" dirty="0">
                <a:solidFill>
                  <a:srgbClr val="DAD8E9"/>
                </a:solidFill>
                <a:latin typeface="Mukta Light" pitchFamily="34" charset="0"/>
                <a:ea typeface="Mukta Light" pitchFamily="34" charset="-122"/>
                <a:cs typeface="Mukta Light" pitchFamily="34" charset="-120"/>
              </a:rPr>
              <a:t>The extracted features are fed into a trained machine learning model that classifies the products as either good or defective. The model uses algorithms to identify patterns and anomalies in the features, based on its training data. The classification results can also indicate the type of defect detected.</a:t>
            </a:r>
            <a:endParaRPr lang="en-US" sz="1300" dirty="0"/>
          </a:p>
        </p:txBody>
      </p:sp>
      <p:sp>
        <p:nvSpPr>
          <p:cNvPr id="25" name="Shape 23"/>
          <p:cNvSpPr/>
          <p:nvPr/>
        </p:nvSpPr>
        <p:spPr>
          <a:xfrm>
            <a:off x="6546711" y="6198751"/>
            <a:ext cx="598884" cy="22860"/>
          </a:xfrm>
          <a:prstGeom prst="roundRect">
            <a:avLst>
              <a:gd name="adj" fmla="val 314414"/>
            </a:avLst>
          </a:prstGeom>
          <a:solidFill>
            <a:srgbClr val="6D4562"/>
          </a:solidFill>
          <a:ln/>
        </p:spPr>
      </p:sp>
      <p:sp>
        <p:nvSpPr>
          <p:cNvPr id="26" name="Shape 24"/>
          <p:cNvSpPr/>
          <p:nvPr/>
        </p:nvSpPr>
        <p:spPr>
          <a:xfrm>
            <a:off x="7122735" y="6017776"/>
            <a:ext cx="384929" cy="384929"/>
          </a:xfrm>
          <a:prstGeom prst="roundRect">
            <a:avLst>
              <a:gd name="adj" fmla="val 18672"/>
            </a:avLst>
          </a:prstGeom>
          <a:solidFill>
            <a:srgbClr val="542C49"/>
          </a:solidFill>
          <a:ln w="7620">
            <a:solidFill>
              <a:srgbClr val="6D4562"/>
            </a:solidFill>
            <a:prstDash val="solid"/>
          </a:ln>
        </p:spPr>
      </p:sp>
      <p:sp>
        <p:nvSpPr>
          <p:cNvPr id="27" name="Text 25"/>
          <p:cNvSpPr/>
          <p:nvPr/>
        </p:nvSpPr>
        <p:spPr>
          <a:xfrm>
            <a:off x="7249299" y="6096119"/>
            <a:ext cx="131683" cy="228124"/>
          </a:xfrm>
          <a:prstGeom prst="rect">
            <a:avLst/>
          </a:prstGeom>
          <a:noFill/>
          <a:ln/>
        </p:spPr>
        <p:txBody>
          <a:bodyPr wrap="none" lIns="0" tIns="0" rIns="0" bIns="0" rtlCol="0" anchor="t"/>
          <a:lstStyle/>
          <a:p>
            <a:pPr algn="ctr" indent="0" marL="0">
              <a:lnSpc>
                <a:spcPts val="1750"/>
              </a:lnSpc>
              <a:buNone/>
            </a:pPr>
            <a:r>
              <a:rPr lang="en-US" sz="1750" dirty="0">
                <a:solidFill>
                  <a:srgbClr val="DAD8E9"/>
                </a:solidFill>
                <a:latin typeface="Prompt Medium" pitchFamily="34" charset="0"/>
                <a:ea typeface="Prompt Medium" pitchFamily="34" charset="-122"/>
                <a:cs typeface="Prompt Medium" pitchFamily="34" charset="-120"/>
              </a:rPr>
              <a:t>5</a:t>
            </a:r>
            <a:endParaRPr lang="en-US" sz="1750" dirty="0"/>
          </a:p>
        </p:txBody>
      </p:sp>
      <p:sp>
        <p:nvSpPr>
          <p:cNvPr id="28" name="Text 26"/>
          <p:cNvSpPr/>
          <p:nvPr/>
        </p:nvSpPr>
        <p:spPr>
          <a:xfrm>
            <a:off x="4472583" y="5996464"/>
            <a:ext cx="1901428" cy="237649"/>
          </a:xfrm>
          <a:prstGeom prst="rect">
            <a:avLst/>
          </a:prstGeom>
          <a:noFill/>
          <a:ln/>
        </p:spPr>
        <p:txBody>
          <a:bodyPr wrap="none" lIns="0" tIns="0" rIns="0" bIns="0" rtlCol="0" anchor="t"/>
          <a:lstStyle/>
          <a:p>
            <a:pPr algn="r" indent="0" marL="0">
              <a:lnSpc>
                <a:spcPts val="1850"/>
              </a:lnSpc>
              <a:buNone/>
            </a:pPr>
            <a:r>
              <a:rPr lang="en-US" sz="1450" dirty="0">
                <a:solidFill>
                  <a:srgbClr val="DAD8E9"/>
                </a:solidFill>
                <a:latin typeface="Prompt Medium" pitchFamily="34" charset="0"/>
                <a:ea typeface="Prompt Medium" pitchFamily="34" charset="-122"/>
                <a:cs typeface="Prompt Medium" pitchFamily="34" charset="-120"/>
              </a:rPr>
              <a:t>5. Action</a:t>
            </a:r>
            <a:endParaRPr lang="en-US" sz="1450" dirty="0"/>
          </a:p>
        </p:txBody>
      </p:sp>
      <p:sp>
        <p:nvSpPr>
          <p:cNvPr id="29" name="Text 27"/>
          <p:cNvSpPr/>
          <p:nvPr/>
        </p:nvSpPr>
        <p:spPr>
          <a:xfrm>
            <a:off x="598884" y="6336744"/>
            <a:ext cx="5775127" cy="1094899"/>
          </a:xfrm>
          <a:prstGeom prst="rect">
            <a:avLst/>
          </a:prstGeom>
          <a:noFill/>
          <a:ln/>
        </p:spPr>
        <p:txBody>
          <a:bodyPr wrap="square" lIns="0" tIns="0" rIns="0" bIns="0" rtlCol="0" anchor="t"/>
          <a:lstStyle/>
          <a:p>
            <a:pPr algn="r" indent="0" marL="0">
              <a:lnSpc>
                <a:spcPts val="2150"/>
              </a:lnSpc>
              <a:buNone/>
            </a:pPr>
            <a:r>
              <a:rPr lang="en-US" sz="1300" dirty="0">
                <a:solidFill>
                  <a:srgbClr val="DAD8E9"/>
                </a:solidFill>
                <a:latin typeface="Mukta Light" pitchFamily="34" charset="0"/>
                <a:ea typeface="Mukta Light" pitchFamily="34" charset="-122"/>
                <a:cs typeface="Mukta Light" pitchFamily="34" charset="-120"/>
              </a:rPr>
              <a:t>Based on the classification results, the system triggers appropriate actions. Defective products can be automatically rejected and sent for rework or disposal. Alternatively, the system can alert operators for manual inspection or adjust manufacturing processes to minimize future defects.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2024-10-08T15:32:47Z</dcterms:created>
  <dcterms:modified xsi:type="dcterms:W3CDTF">2024-10-08T15:32:47Z</dcterms:modified>
</cp:coreProperties>
</file>